
<file path=[Content_Types].xml><?xml version="1.0" encoding="utf-8"?>
<Types xmlns="http://schemas.openxmlformats.org/package/2006/content-types">
  <Default Extension="png" ContentType="image/png"/>
  <Default Extension="tmp" ContentType="image/png"/>
  <Default Extension="wmf" ContentType="image/x-wmf"/>
  <Default Extension="m4a" ContentType="audio/mp4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51" r:id="rId1"/>
  </p:sldMasterIdLst>
  <p:notesMasterIdLst>
    <p:notesMasterId r:id="rId20"/>
  </p:notesMasterIdLst>
  <p:handoutMasterIdLst>
    <p:handoutMasterId r:id="rId21"/>
  </p:handoutMasterIdLst>
  <p:sldIdLst>
    <p:sldId id="283" r:id="rId2"/>
    <p:sldId id="304" r:id="rId3"/>
    <p:sldId id="318" r:id="rId4"/>
    <p:sldId id="305" r:id="rId5"/>
    <p:sldId id="306" r:id="rId6"/>
    <p:sldId id="307" r:id="rId7"/>
    <p:sldId id="308" r:id="rId8"/>
    <p:sldId id="309" r:id="rId9"/>
    <p:sldId id="310" r:id="rId10"/>
    <p:sldId id="320" r:id="rId11"/>
    <p:sldId id="322" r:id="rId12"/>
    <p:sldId id="313" r:id="rId13"/>
    <p:sldId id="325" r:id="rId14"/>
    <p:sldId id="315" r:id="rId15"/>
    <p:sldId id="316" r:id="rId16"/>
    <p:sldId id="303" r:id="rId17"/>
    <p:sldId id="323" r:id="rId18"/>
    <p:sldId id="324" r:id="rId19"/>
  </p:sldIdLst>
  <p:sldSz cx="12192000" cy="6858000"/>
  <p:notesSz cx="6796088" cy="9925050"/>
  <p:embeddedFontLst>
    <p:embeddedFont>
      <p:font typeface="Segoe UI" panose="020B0502040204020203" pitchFamily="34" charset="0"/>
      <p:regular r:id="rId22"/>
      <p:bold r:id="rId23"/>
      <p:italic r:id="rId24"/>
      <p:boldItalic r:id="rId25"/>
    </p:embeddedFont>
    <p:embeddedFont>
      <p:font typeface="Wingdings 3" panose="05040102010807070707" pitchFamily="18" charset="2"/>
      <p:regular r:id="rId26"/>
    </p:embeddedFont>
    <p:embeddedFont>
      <p:font typeface="Arial Rounded MT Bold" panose="020F0704030504030204" pitchFamily="34" charset="0"/>
      <p:regular r:id="rId27"/>
    </p:embeddedFont>
  </p:embeddedFont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 Rounded MT Bold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 Rounded MT Bold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 Rounded MT Bold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 Rounded MT Bold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400" b="1" kern="1200">
        <a:solidFill>
          <a:schemeClr val="tx1"/>
        </a:solidFill>
        <a:latin typeface="Arial Rounded MT Bold" pitchFamily="34" charset="0"/>
        <a:ea typeface="+mn-ea"/>
        <a:cs typeface="+mn-cs"/>
      </a:defRPr>
    </a:lvl5pPr>
    <a:lvl6pPr marL="2286000" algn="l" defTabSz="914400" rtl="0" eaLnBrk="1" latinLnBrk="0" hangingPunct="1">
      <a:defRPr sz="1400" b="1" kern="1200">
        <a:solidFill>
          <a:schemeClr val="tx1"/>
        </a:solidFill>
        <a:latin typeface="Arial Rounded MT Bold" pitchFamily="34" charset="0"/>
        <a:ea typeface="+mn-ea"/>
        <a:cs typeface="+mn-cs"/>
      </a:defRPr>
    </a:lvl6pPr>
    <a:lvl7pPr marL="2743200" algn="l" defTabSz="914400" rtl="0" eaLnBrk="1" latinLnBrk="0" hangingPunct="1">
      <a:defRPr sz="1400" b="1" kern="1200">
        <a:solidFill>
          <a:schemeClr val="tx1"/>
        </a:solidFill>
        <a:latin typeface="Arial Rounded MT Bold" pitchFamily="34" charset="0"/>
        <a:ea typeface="+mn-ea"/>
        <a:cs typeface="+mn-cs"/>
      </a:defRPr>
    </a:lvl7pPr>
    <a:lvl8pPr marL="3200400" algn="l" defTabSz="914400" rtl="0" eaLnBrk="1" latinLnBrk="0" hangingPunct="1">
      <a:defRPr sz="1400" b="1" kern="1200">
        <a:solidFill>
          <a:schemeClr val="tx1"/>
        </a:solidFill>
        <a:latin typeface="Arial Rounded MT Bold" pitchFamily="34" charset="0"/>
        <a:ea typeface="+mn-ea"/>
        <a:cs typeface="+mn-cs"/>
      </a:defRPr>
    </a:lvl8pPr>
    <a:lvl9pPr marL="3657600" algn="l" defTabSz="914400" rtl="0" eaLnBrk="1" latinLnBrk="0" hangingPunct="1">
      <a:defRPr sz="1400" b="1" kern="1200">
        <a:solidFill>
          <a:schemeClr val="tx1"/>
        </a:solidFill>
        <a:latin typeface="Arial Rounded MT Bold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6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nicholas" initials="n" lastIdx="3" clrIdx="0">
    <p:extLst>
      <p:ext uri="{19B8F6BF-5375-455C-9EA6-DF929625EA0E}">
        <p15:presenceInfo xmlns:p15="http://schemas.microsoft.com/office/powerpoint/2012/main" userId="nicholas" providerId="None"/>
      </p:ext>
    </p:extLst>
  </p:cmAuthor>
  <p:cmAuthor id="2" name="stas" initials="s" lastIdx="7" clrIdx="1">
    <p:extLst>
      <p:ext uri="{19B8F6BF-5375-455C-9EA6-DF929625EA0E}">
        <p15:presenceInfo xmlns:p15="http://schemas.microsoft.com/office/powerpoint/2012/main" userId="sta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4B183"/>
    <a:srgbClr val="BF784C"/>
    <a:srgbClr val="C5E0B4"/>
    <a:srgbClr val="F8CBAD"/>
    <a:srgbClr val="7C7C7C"/>
    <a:srgbClr val="4D4D4D"/>
    <a:srgbClr val="F9B1B1"/>
    <a:srgbClr val="1F5394"/>
    <a:srgbClr val="003399"/>
    <a:srgbClr val="EBB9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1247" autoAdjust="0"/>
  </p:normalViewPr>
  <p:slideViewPr>
    <p:cSldViewPr>
      <p:cViewPr varScale="1">
        <p:scale>
          <a:sx n="104" d="100"/>
          <a:sy n="104" d="100"/>
        </p:scale>
        <p:origin x="144" y="3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14" d="100"/>
          <a:sy n="114" d="100"/>
        </p:scale>
        <p:origin x="5202" y="90"/>
      </p:cViewPr>
      <p:guideLst>
        <p:guide orient="horz" pos="3126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989EA57-B08A-C24F-81DA-328FB18470DE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9992AD05-A766-0C4B-AFC2-B0FCA9075773}">
      <dgm:prSet phldrT="[Text]"/>
      <dgm:spPr>
        <a:solidFill>
          <a:srgbClr val="BF784C"/>
        </a:solidFill>
      </dgm:spPr>
      <dgm:t>
        <a:bodyPr/>
        <a:lstStyle/>
        <a:p>
          <a:r>
            <a:rPr lang="de-DE" dirty="0" err="1"/>
            <a:t>Which</a:t>
          </a:r>
          <a:r>
            <a:rPr lang="de-DE" dirty="0"/>
            <a:t> </a:t>
          </a:r>
          <a:r>
            <a:rPr lang="de-DE" b="1" dirty="0" err="1"/>
            <a:t>features</a:t>
          </a:r>
          <a:r>
            <a:rPr lang="de-DE" b="1" dirty="0"/>
            <a:t> </a:t>
          </a:r>
          <a:r>
            <a:rPr lang="de-DE" b="1" dirty="0" err="1"/>
            <a:t>can</a:t>
          </a:r>
          <a:r>
            <a:rPr lang="de-DE" b="1" dirty="0"/>
            <a:t> </a:t>
          </a:r>
          <a:r>
            <a:rPr lang="de-DE" b="1" dirty="0" err="1"/>
            <a:t>be</a:t>
          </a:r>
          <a:r>
            <a:rPr lang="de-DE" b="1" dirty="0"/>
            <a:t> </a:t>
          </a:r>
          <a:r>
            <a:rPr lang="de-DE" b="1" dirty="0" err="1"/>
            <a:t>extracted</a:t>
          </a:r>
          <a:r>
            <a:rPr lang="de-DE" b="1" dirty="0"/>
            <a:t> </a:t>
          </a:r>
          <a:r>
            <a:rPr lang="de-DE" dirty="0" err="1"/>
            <a:t>using</a:t>
          </a:r>
          <a:r>
            <a:rPr lang="de-DE" dirty="0"/>
            <a:t> a P4-based </a:t>
          </a:r>
          <a:r>
            <a:rPr lang="de-DE" dirty="0" err="1"/>
            <a:t>solution</a:t>
          </a:r>
          <a:r>
            <a:rPr lang="de-DE" dirty="0"/>
            <a:t> </a:t>
          </a:r>
          <a:r>
            <a:rPr lang="de-DE" dirty="0" err="1"/>
            <a:t>and</a:t>
          </a:r>
          <a:r>
            <a:rPr lang="de-DE" dirty="0"/>
            <a:t> </a:t>
          </a:r>
          <a:br>
            <a:rPr lang="de-DE" dirty="0"/>
          </a:br>
          <a:r>
            <a:rPr lang="de-DE" dirty="0" err="1"/>
            <a:t>which</a:t>
          </a:r>
          <a:r>
            <a:rPr lang="de-DE" dirty="0"/>
            <a:t> </a:t>
          </a:r>
          <a:r>
            <a:rPr lang="de-DE" b="1" dirty="0" err="1"/>
            <a:t>level</a:t>
          </a:r>
          <a:r>
            <a:rPr lang="de-DE" b="1" dirty="0"/>
            <a:t> </a:t>
          </a:r>
          <a:r>
            <a:rPr lang="de-DE" b="1" dirty="0" err="1"/>
            <a:t>of</a:t>
          </a:r>
          <a:r>
            <a:rPr lang="de-DE" b="1" dirty="0"/>
            <a:t> </a:t>
          </a:r>
          <a:r>
            <a:rPr lang="de-DE" b="1" dirty="0" err="1"/>
            <a:t>aggregation</a:t>
          </a:r>
          <a:r>
            <a:rPr lang="de-DE" b="1" dirty="0"/>
            <a:t> </a:t>
          </a:r>
          <a:r>
            <a:rPr lang="de-DE" dirty="0" err="1"/>
            <a:t>is</a:t>
          </a:r>
          <a:r>
            <a:rPr lang="de-DE" dirty="0"/>
            <a:t> </a:t>
          </a:r>
          <a:r>
            <a:rPr lang="de-DE" dirty="0" err="1"/>
            <a:t>possible</a:t>
          </a:r>
          <a:r>
            <a:rPr lang="de-DE" dirty="0"/>
            <a:t>?</a:t>
          </a:r>
        </a:p>
      </dgm:t>
    </dgm:pt>
    <dgm:pt modelId="{DE6A9B98-03E7-5642-99CF-735E4B48C512}" type="parTrans" cxnId="{322B7A79-A9AF-634C-AB93-9DF5AE0E5D65}">
      <dgm:prSet/>
      <dgm:spPr/>
      <dgm:t>
        <a:bodyPr/>
        <a:lstStyle/>
        <a:p>
          <a:endParaRPr lang="de-DE"/>
        </a:p>
      </dgm:t>
    </dgm:pt>
    <dgm:pt modelId="{741DDBB2-1D8C-C942-9EA9-3D56423DFB78}" type="sibTrans" cxnId="{322B7A79-A9AF-634C-AB93-9DF5AE0E5D65}">
      <dgm:prSet/>
      <dgm:spPr>
        <a:solidFill>
          <a:srgbClr val="F4B183"/>
        </a:solidFill>
      </dgm:spPr>
      <dgm:t>
        <a:bodyPr/>
        <a:lstStyle/>
        <a:p>
          <a:endParaRPr lang="de-DE"/>
        </a:p>
      </dgm:t>
    </dgm:pt>
    <dgm:pt modelId="{A9375B19-9581-4E4B-8BA7-1DEB15C5E938}">
      <dgm:prSet phldrT="[Text]"/>
      <dgm:spPr>
        <a:solidFill>
          <a:srgbClr val="BF784C"/>
        </a:solidFill>
      </dgm:spPr>
      <dgm:t>
        <a:bodyPr/>
        <a:lstStyle/>
        <a:p>
          <a:r>
            <a:rPr lang="de-DE" dirty="0" err="1"/>
            <a:t>How</a:t>
          </a:r>
          <a:r>
            <a:rPr lang="de-DE" dirty="0"/>
            <a:t> </a:t>
          </a:r>
          <a:r>
            <a:rPr lang="de-DE" dirty="0" err="1"/>
            <a:t>does</a:t>
          </a:r>
          <a:r>
            <a:rPr lang="de-DE" dirty="0"/>
            <a:t> </a:t>
          </a:r>
          <a:r>
            <a:rPr lang="de-DE" dirty="0" err="1"/>
            <a:t>the</a:t>
          </a:r>
          <a:r>
            <a:rPr lang="de-DE" dirty="0"/>
            <a:t> </a:t>
          </a:r>
          <a:r>
            <a:rPr lang="de-DE" dirty="0" err="1"/>
            <a:t>proposed</a:t>
          </a:r>
          <a:r>
            <a:rPr lang="de-DE" dirty="0"/>
            <a:t> </a:t>
          </a:r>
          <a:r>
            <a:rPr lang="de-DE" dirty="0" err="1"/>
            <a:t>solution</a:t>
          </a:r>
          <a:r>
            <a:rPr lang="de-DE" dirty="0"/>
            <a:t> </a:t>
          </a:r>
          <a:r>
            <a:rPr lang="de-DE" b="1" dirty="0" err="1"/>
            <a:t>perform</a:t>
          </a:r>
          <a:r>
            <a:rPr lang="de-DE" dirty="0"/>
            <a:t> in </a:t>
          </a:r>
          <a:r>
            <a:rPr lang="de-DE" dirty="0" err="1"/>
            <a:t>terms</a:t>
          </a:r>
          <a:r>
            <a:rPr lang="de-DE" dirty="0"/>
            <a:t> </a:t>
          </a:r>
          <a:r>
            <a:rPr lang="de-DE" dirty="0" err="1"/>
            <a:t>of</a:t>
          </a:r>
          <a:r>
            <a:rPr lang="de-DE" dirty="0"/>
            <a:t> </a:t>
          </a:r>
          <a:r>
            <a:rPr lang="de-DE" b="1" dirty="0" err="1"/>
            <a:t>throughput</a:t>
          </a:r>
          <a:r>
            <a:rPr lang="de-DE" b="1" dirty="0"/>
            <a:t>, </a:t>
          </a:r>
          <a:r>
            <a:rPr lang="de-DE" b="1" dirty="0" err="1"/>
            <a:t>performance</a:t>
          </a:r>
          <a:r>
            <a:rPr lang="de-DE" b="1" dirty="0"/>
            <a:t> </a:t>
          </a:r>
          <a:r>
            <a:rPr lang="de-DE" b="1" dirty="0" err="1"/>
            <a:t>gain</a:t>
          </a:r>
          <a:r>
            <a:rPr lang="de-DE" b="1" dirty="0"/>
            <a:t>, </a:t>
          </a:r>
          <a:r>
            <a:rPr lang="de-DE" b="1" dirty="0" err="1"/>
            <a:t>accuracy</a:t>
          </a:r>
          <a:r>
            <a:rPr lang="de-DE" b="1" dirty="0"/>
            <a:t>, </a:t>
          </a:r>
          <a:r>
            <a:rPr lang="de-DE" b="1" dirty="0" err="1"/>
            <a:t>false</a:t>
          </a:r>
          <a:r>
            <a:rPr lang="de-DE" b="1" dirty="0"/>
            <a:t> positives </a:t>
          </a:r>
          <a:r>
            <a:rPr lang="de-DE" dirty="0" err="1"/>
            <a:t>and</a:t>
          </a:r>
          <a:r>
            <a:rPr lang="de-DE" dirty="0"/>
            <a:t> </a:t>
          </a:r>
          <a:br>
            <a:rPr lang="de-DE" dirty="0"/>
          </a:br>
          <a:r>
            <a:rPr lang="de-DE" dirty="0"/>
            <a:t>in </a:t>
          </a:r>
          <a:r>
            <a:rPr lang="de-DE" b="1" dirty="0" err="1"/>
            <a:t>comparison</a:t>
          </a:r>
          <a:r>
            <a:rPr lang="de-DE" b="1" dirty="0"/>
            <a:t> </a:t>
          </a:r>
          <a:r>
            <a:rPr lang="de-DE" dirty="0" err="1"/>
            <a:t>to</a:t>
          </a:r>
          <a:r>
            <a:rPr lang="de-DE" dirty="0"/>
            <a:t> </a:t>
          </a:r>
          <a:r>
            <a:rPr lang="de-DE" dirty="0" err="1"/>
            <a:t>existing</a:t>
          </a:r>
          <a:r>
            <a:rPr lang="de-DE" dirty="0"/>
            <a:t> </a:t>
          </a:r>
          <a:r>
            <a:rPr lang="de-DE" dirty="0" err="1"/>
            <a:t>solutions</a:t>
          </a:r>
          <a:r>
            <a:rPr lang="de-DE" dirty="0"/>
            <a:t>? </a:t>
          </a:r>
        </a:p>
      </dgm:t>
    </dgm:pt>
    <dgm:pt modelId="{AE4ECBD8-8B43-A74A-BB9A-46338A65252F}" type="parTrans" cxnId="{42B4FDA7-5A51-554E-8BE3-BEF2352AB043}">
      <dgm:prSet/>
      <dgm:spPr/>
      <dgm:t>
        <a:bodyPr/>
        <a:lstStyle/>
        <a:p>
          <a:endParaRPr lang="de-DE"/>
        </a:p>
      </dgm:t>
    </dgm:pt>
    <dgm:pt modelId="{36B6608A-ABBF-4E48-A0CD-E9C58441AA5C}" type="sibTrans" cxnId="{42B4FDA7-5A51-554E-8BE3-BEF2352AB043}">
      <dgm:prSet/>
      <dgm:spPr>
        <a:solidFill>
          <a:srgbClr val="F4B183"/>
        </a:solidFill>
      </dgm:spPr>
      <dgm:t>
        <a:bodyPr/>
        <a:lstStyle/>
        <a:p>
          <a:endParaRPr lang="de-DE"/>
        </a:p>
      </dgm:t>
    </dgm:pt>
    <dgm:pt modelId="{3EE8CCFE-DF85-864C-994C-379FE7D10177}">
      <dgm:prSet phldrT="[Text]"/>
      <dgm:spPr>
        <a:solidFill>
          <a:srgbClr val="BF784C"/>
        </a:solidFill>
      </dgm:spPr>
      <dgm:t>
        <a:bodyPr/>
        <a:lstStyle/>
        <a:p>
          <a:r>
            <a:rPr lang="de-DE" dirty="0" err="1"/>
            <a:t>Which</a:t>
          </a:r>
          <a:r>
            <a:rPr lang="de-DE" dirty="0"/>
            <a:t> </a:t>
          </a:r>
          <a:r>
            <a:rPr lang="de-DE" b="1" dirty="0" err="1"/>
            <a:t>features</a:t>
          </a:r>
          <a:r>
            <a:rPr lang="de-DE" b="1" dirty="0"/>
            <a:t> </a:t>
          </a:r>
          <a:r>
            <a:rPr lang="de-DE" b="1" dirty="0" err="1"/>
            <a:t>are</a:t>
          </a:r>
          <a:r>
            <a:rPr lang="de-DE" b="1" dirty="0"/>
            <a:t> </a:t>
          </a:r>
          <a:r>
            <a:rPr lang="de-DE" b="1" dirty="0" err="1"/>
            <a:t>useful</a:t>
          </a:r>
          <a:r>
            <a:rPr lang="de-DE" b="1" dirty="0"/>
            <a:t> </a:t>
          </a:r>
          <a:r>
            <a:rPr lang="de-DE" dirty="0" err="1"/>
            <a:t>for</a:t>
          </a:r>
          <a:r>
            <a:rPr lang="de-DE" dirty="0"/>
            <a:t> a </a:t>
          </a:r>
          <a:r>
            <a:rPr lang="de-DE" b="1" dirty="0" err="1"/>
            <a:t>security-related</a:t>
          </a:r>
          <a:r>
            <a:rPr lang="de-DE" b="1" dirty="0"/>
            <a:t> </a:t>
          </a:r>
          <a:r>
            <a:rPr lang="de-DE" b="1" dirty="0" err="1"/>
            <a:t>metadata</a:t>
          </a:r>
          <a:r>
            <a:rPr lang="de-DE" b="1" dirty="0"/>
            <a:t> </a:t>
          </a:r>
          <a:r>
            <a:rPr lang="de-DE" b="1" dirty="0" err="1"/>
            <a:t>analysis</a:t>
          </a:r>
          <a:r>
            <a:rPr lang="de-DE" dirty="0"/>
            <a:t>?</a:t>
          </a:r>
        </a:p>
      </dgm:t>
    </dgm:pt>
    <dgm:pt modelId="{95BC5173-0432-A742-9B2E-E5B28DF968B3}" type="parTrans" cxnId="{072C2AEE-AD33-5347-ABF1-315CD58802B2}">
      <dgm:prSet/>
      <dgm:spPr/>
      <dgm:t>
        <a:bodyPr/>
        <a:lstStyle/>
        <a:p>
          <a:endParaRPr lang="de-DE"/>
        </a:p>
      </dgm:t>
    </dgm:pt>
    <dgm:pt modelId="{367A88BE-E5D2-D84E-AC57-13CA99E1EF14}" type="sibTrans" cxnId="{072C2AEE-AD33-5347-ABF1-315CD58802B2}">
      <dgm:prSet/>
      <dgm:spPr/>
      <dgm:t>
        <a:bodyPr/>
        <a:lstStyle/>
        <a:p>
          <a:endParaRPr lang="de-DE"/>
        </a:p>
      </dgm:t>
    </dgm:pt>
    <dgm:pt modelId="{29AE017E-F009-EA43-94AC-F439A308086B}" type="pres">
      <dgm:prSet presAssocID="{4989EA57-B08A-C24F-81DA-328FB18470DE}" presName="linearFlow" presStyleCnt="0">
        <dgm:presLayoutVars>
          <dgm:resizeHandles val="exact"/>
        </dgm:presLayoutVars>
      </dgm:prSet>
      <dgm:spPr/>
    </dgm:pt>
    <dgm:pt modelId="{6BE86B7D-6BFA-EF47-AC64-6D32F395D72C}" type="pres">
      <dgm:prSet presAssocID="{9992AD05-A766-0C4B-AFC2-B0FCA9075773}" presName="node" presStyleLbl="node1" presStyleIdx="0" presStyleCnt="3" custScaleX="177388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B6661D5-9074-464D-9479-41DB6BB05A93}" type="pres">
      <dgm:prSet presAssocID="{741DDBB2-1D8C-C942-9EA9-3D56423DFB78}" presName="sibTrans" presStyleLbl="sibTrans2D1" presStyleIdx="0" presStyleCnt="2"/>
      <dgm:spPr/>
      <dgm:t>
        <a:bodyPr/>
        <a:lstStyle/>
        <a:p>
          <a:endParaRPr lang="de-DE"/>
        </a:p>
      </dgm:t>
    </dgm:pt>
    <dgm:pt modelId="{D13F2E40-44DC-EB45-A725-4E629A2447CE}" type="pres">
      <dgm:prSet presAssocID="{741DDBB2-1D8C-C942-9EA9-3D56423DFB78}" presName="connectorText" presStyleLbl="sibTrans2D1" presStyleIdx="0" presStyleCnt="2"/>
      <dgm:spPr/>
      <dgm:t>
        <a:bodyPr/>
        <a:lstStyle/>
        <a:p>
          <a:endParaRPr lang="de-DE"/>
        </a:p>
      </dgm:t>
    </dgm:pt>
    <dgm:pt modelId="{639154C4-40CE-A942-81AE-9BF69CB302C1}" type="pres">
      <dgm:prSet presAssocID="{A9375B19-9581-4E4B-8BA7-1DEB15C5E938}" presName="node" presStyleLbl="node1" presStyleIdx="1" presStyleCnt="3" custScaleX="17772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1434679-F1B4-B048-94E4-EFB7728AD579}" type="pres">
      <dgm:prSet presAssocID="{36B6608A-ABBF-4E48-A0CD-E9C58441AA5C}" presName="sibTrans" presStyleLbl="sibTrans2D1" presStyleIdx="1" presStyleCnt="2"/>
      <dgm:spPr/>
      <dgm:t>
        <a:bodyPr/>
        <a:lstStyle/>
        <a:p>
          <a:endParaRPr lang="de-DE"/>
        </a:p>
      </dgm:t>
    </dgm:pt>
    <dgm:pt modelId="{F8009011-AFAB-F849-B41B-6F9834F66045}" type="pres">
      <dgm:prSet presAssocID="{36B6608A-ABBF-4E48-A0CD-E9C58441AA5C}" presName="connectorText" presStyleLbl="sibTrans2D1" presStyleIdx="1" presStyleCnt="2"/>
      <dgm:spPr/>
      <dgm:t>
        <a:bodyPr/>
        <a:lstStyle/>
        <a:p>
          <a:endParaRPr lang="de-DE"/>
        </a:p>
      </dgm:t>
    </dgm:pt>
    <dgm:pt modelId="{5E74B40B-121C-3448-ABF0-17B63774298C}" type="pres">
      <dgm:prSet presAssocID="{3EE8CCFE-DF85-864C-994C-379FE7D10177}" presName="node" presStyleLbl="node1" presStyleIdx="2" presStyleCnt="3" custScaleX="177720">
        <dgm:presLayoutVars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834AD440-BB9F-1243-AAAF-492BF9E28FB4}" type="presOf" srcId="{36B6608A-ABBF-4E48-A0CD-E9C58441AA5C}" destId="{F1434679-F1B4-B048-94E4-EFB7728AD579}" srcOrd="0" destOrd="0" presId="urn:microsoft.com/office/officeart/2005/8/layout/process2"/>
    <dgm:cxn modelId="{227D715D-BB55-6046-9960-CAB49B706EA5}" type="presOf" srcId="{9992AD05-A766-0C4B-AFC2-B0FCA9075773}" destId="{6BE86B7D-6BFA-EF47-AC64-6D32F395D72C}" srcOrd="0" destOrd="0" presId="urn:microsoft.com/office/officeart/2005/8/layout/process2"/>
    <dgm:cxn modelId="{EA7ECD49-DDA2-CE43-8A8C-DAA9800EF02B}" type="presOf" srcId="{A9375B19-9581-4E4B-8BA7-1DEB15C5E938}" destId="{639154C4-40CE-A942-81AE-9BF69CB302C1}" srcOrd="0" destOrd="0" presId="urn:microsoft.com/office/officeart/2005/8/layout/process2"/>
    <dgm:cxn modelId="{072C2AEE-AD33-5347-ABF1-315CD58802B2}" srcId="{4989EA57-B08A-C24F-81DA-328FB18470DE}" destId="{3EE8CCFE-DF85-864C-994C-379FE7D10177}" srcOrd="2" destOrd="0" parTransId="{95BC5173-0432-A742-9B2E-E5B28DF968B3}" sibTransId="{367A88BE-E5D2-D84E-AC57-13CA99E1EF14}"/>
    <dgm:cxn modelId="{D7DF57A1-7D5E-F246-A722-EA9CB3295B89}" type="presOf" srcId="{3EE8CCFE-DF85-864C-994C-379FE7D10177}" destId="{5E74B40B-121C-3448-ABF0-17B63774298C}" srcOrd="0" destOrd="0" presId="urn:microsoft.com/office/officeart/2005/8/layout/process2"/>
    <dgm:cxn modelId="{8FC6FBE8-4B19-934A-8C9D-B679FD0558E6}" type="presOf" srcId="{4989EA57-B08A-C24F-81DA-328FB18470DE}" destId="{29AE017E-F009-EA43-94AC-F439A308086B}" srcOrd="0" destOrd="0" presId="urn:microsoft.com/office/officeart/2005/8/layout/process2"/>
    <dgm:cxn modelId="{42B4FDA7-5A51-554E-8BE3-BEF2352AB043}" srcId="{4989EA57-B08A-C24F-81DA-328FB18470DE}" destId="{A9375B19-9581-4E4B-8BA7-1DEB15C5E938}" srcOrd="1" destOrd="0" parTransId="{AE4ECBD8-8B43-A74A-BB9A-46338A65252F}" sibTransId="{36B6608A-ABBF-4E48-A0CD-E9C58441AA5C}"/>
    <dgm:cxn modelId="{9246F678-5442-5843-8A51-B71DB3396BDF}" type="presOf" srcId="{741DDBB2-1D8C-C942-9EA9-3D56423DFB78}" destId="{4B6661D5-9074-464D-9479-41DB6BB05A93}" srcOrd="0" destOrd="0" presId="urn:microsoft.com/office/officeart/2005/8/layout/process2"/>
    <dgm:cxn modelId="{B5F4AE25-A90B-B24A-9DDA-5A1C536ABA53}" type="presOf" srcId="{741DDBB2-1D8C-C942-9EA9-3D56423DFB78}" destId="{D13F2E40-44DC-EB45-A725-4E629A2447CE}" srcOrd="1" destOrd="0" presId="urn:microsoft.com/office/officeart/2005/8/layout/process2"/>
    <dgm:cxn modelId="{DEE8B681-2C5A-204D-8F23-B34FA4C20943}" type="presOf" srcId="{36B6608A-ABBF-4E48-A0CD-E9C58441AA5C}" destId="{F8009011-AFAB-F849-B41B-6F9834F66045}" srcOrd="1" destOrd="0" presId="urn:microsoft.com/office/officeart/2005/8/layout/process2"/>
    <dgm:cxn modelId="{322B7A79-A9AF-634C-AB93-9DF5AE0E5D65}" srcId="{4989EA57-B08A-C24F-81DA-328FB18470DE}" destId="{9992AD05-A766-0C4B-AFC2-B0FCA9075773}" srcOrd="0" destOrd="0" parTransId="{DE6A9B98-03E7-5642-99CF-735E4B48C512}" sibTransId="{741DDBB2-1D8C-C942-9EA9-3D56423DFB78}"/>
    <dgm:cxn modelId="{9E1DE86E-E624-1E45-9A1D-419422AF5523}" type="presParOf" srcId="{29AE017E-F009-EA43-94AC-F439A308086B}" destId="{6BE86B7D-6BFA-EF47-AC64-6D32F395D72C}" srcOrd="0" destOrd="0" presId="urn:microsoft.com/office/officeart/2005/8/layout/process2"/>
    <dgm:cxn modelId="{6492E7CC-2CEA-C443-9F20-44A419A29559}" type="presParOf" srcId="{29AE017E-F009-EA43-94AC-F439A308086B}" destId="{4B6661D5-9074-464D-9479-41DB6BB05A93}" srcOrd="1" destOrd="0" presId="urn:microsoft.com/office/officeart/2005/8/layout/process2"/>
    <dgm:cxn modelId="{16E846A6-516F-3F4B-AB09-7074FEBA275C}" type="presParOf" srcId="{4B6661D5-9074-464D-9479-41DB6BB05A93}" destId="{D13F2E40-44DC-EB45-A725-4E629A2447CE}" srcOrd="0" destOrd="0" presId="urn:microsoft.com/office/officeart/2005/8/layout/process2"/>
    <dgm:cxn modelId="{7CCF74A4-676B-914E-BC76-76D89CF6B0E6}" type="presParOf" srcId="{29AE017E-F009-EA43-94AC-F439A308086B}" destId="{639154C4-40CE-A942-81AE-9BF69CB302C1}" srcOrd="2" destOrd="0" presId="urn:microsoft.com/office/officeart/2005/8/layout/process2"/>
    <dgm:cxn modelId="{BBC34AC8-2935-534E-9F54-2645A000E627}" type="presParOf" srcId="{29AE017E-F009-EA43-94AC-F439A308086B}" destId="{F1434679-F1B4-B048-94E4-EFB7728AD579}" srcOrd="3" destOrd="0" presId="urn:microsoft.com/office/officeart/2005/8/layout/process2"/>
    <dgm:cxn modelId="{0DF07963-7F2B-8C48-9A49-CC8AB9566F58}" type="presParOf" srcId="{F1434679-F1B4-B048-94E4-EFB7728AD579}" destId="{F8009011-AFAB-F849-B41B-6F9834F66045}" srcOrd="0" destOrd="0" presId="urn:microsoft.com/office/officeart/2005/8/layout/process2"/>
    <dgm:cxn modelId="{B8DA5E26-74A8-8A4F-9D1E-215A1659B0C2}" type="presParOf" srcId="{29AE017E-F009-EA43-94AC-F439A308086B}" destId="{5E74B40B-121C-3448-ABF0-17B63774298C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E86B7D-6BFA-EF47-AC64-6D32F395D72C}">
      <dsp:nvSpPr>
        <dsp:cNvPr id="0" name=""/>
        <dsp:cNvSpPr/>
      </dsp:nvSpPr>
      <dsp:spPr>
        <a:xfrm>
          <a:off x="1950284" y="0"/>
          <a:ext cx="7836734" cy="1307403"/>
        </a:xfrm>
        <a:prstGeom prst="roundRect">
          <a:avLst>
            <a:gd name="adj" fmla="val 10000"/>
          </a:avLst>
        </a:prstGeom>
        <a:solidFill>
          <a:srgbClr val="BF784C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err="1"/>
            <a:t>Which</a:t>
          </a:r>
          <a:r>
            <a:rPr lang="de-DE" sz="1800" kern="1200" dirty="0"/>
            <a:t> </a:t>
          </a:r>
          <a:r>
            <a:rPr lang="de-DE" sz="1800" b="1" kern="1200" dirty="0" err="1"/>
            <a:t>features</a:t>
          </a:r>
          <a:r>
            <a:rPr lang="de-DE" sz="1800" b="1" kern="1200" dirty="0"/>
            <a:t> </a:t>
          </a:r>
          <a:r>
            <a:rPr lang="de-DE" sz="1800" b="1" kern="1200" dirty="0" err="1"/>
            <a:t>can</a:t>
          </a:r>
          <a:r>
            <a:rPr lang="de-DE" sz="1800" b="1" kern="1200" dirty="0"/>
            <a:t> </a:t>
          </a:r>
          <a:r>
            <a:rPr lang="de-DE" sz="1800" b="1" kern="1200" dirty="0" err="1"/>
            <a:t>be</a:t>
          </a:r>
          <a:r>
            <a:rPr lang="de-DE" sz="1800" b="1" kern="1200" dirty="0"/>
            <a:t> </a:t>
          </a:r>
          <a:r>
            <a:rPr lang="de-DE" sz="1800" b="1" kern="1200" dirty="0" err="1"/>
            <a:t>extracted</a:t>
          </a:r>
          <a:r>
            <a:rPr lang="de-DE" sz="1800" b="1" kern="1200" dirty="0"/>
            <a:t> </a:t>
          </a:r>
          <a:r>
            <a:rPr lang="de-DE" sz="1800" kern="1200" dirty="0" err="1"/>
            <a:t>using</a:t>
          </a:r>
          <a:r>
            <a:rPr lang="de-DE" sz="1800" kern="1200" dirty="0"/>
            <a:t> a P4-based </a:t>
          </a:r>
          <a:r>
            <a:rPr lang="de-DE" sz="1800" kern="1200" dirty="0" err="1"/>
            <a:t>solution</a:t>
          </a:r>
          <a:r>
            <a:rPr lang="de-DE" sz="1800" kern="1200" dirty="0"/>
            <a:t> </a:t>
          </a:r>
          <a:r>
            <a:rPr lang="de-DE" sz="1800" kern="1200" dirty="0" err="1"/>
            <a:t>and</a:t>
          </a:r>
          <a:r>
            <a:rPr lang="de-DE" sz="1800" kern="1200" dirty="0"/>
            <a:t> </a:t>
          </a:r>
          <a:br>
            <a:rPr lang="de-DE" sz="1800" kern="1200" dirty="0"/>
          </a:br>
          <a:r>
            <a:rPr lang="de-DE" sz="1800" kern="1200" dirty="0" err="1"/>
            <a:t>which</a:t>
          </a:r>
          <a:r>
            <a:rPr lang="de-DE" sz="1800" kern="1200" dirty="0"/>
            <a:t> </a:t>
          </a:r>
          <a:r>
            <a:rPr lang="de-DE" sz="1800" b="1" kern="1200" dirty="0" err="1"/>
            <a:t>level</a:t>
          </a:r>
          <a:r>
            <a:rPr lang="de-DE" sz="1800" b="1" kern="1200" dirty="0"/>
            <a:t> </a:t>
          </a:r>
          <a:r>
            <a:rPr lang="de-DE" sz="1800" b="1" kern="1200" dirty="0" err="1"/>
            <a:t>of</a:t>
          </a:r>
          <a:r>
            <a:rPr lang="de-DE" sz="1800" b="1" kern="1200" dirty="0"/>
            <a:t> </a:t>
          </a:r>
          <a:r>
            <a:rPr lang="de-DE" sz="1800" b="1" kern="1200" dirty="0" err="1"/>
            <a:t>aggregation</a:t>
          </a:r>
          <a:r>
            <a:rPr lang="de-DE" sz="1800" b="1" kern="1200" dirty="0"/>
            <a:t> </a:t>
          </a:r>
          <a:r>
            <a:rPr lang="de-DE" sz="1800" kern="1200" dirty="0" err="1"/>
            <a:t>is</a:t>
          </a:r>
          <a:r>
            <a:rPr lang="de-DE" sz="1800" kern="1200" dirty="0"/>
            <a:t> </a:t>
          </a:r>
          <a:r>
            <a:rPr lang="de-DE" sz="1800" kern="1200" dirty="0" err="1"/>
            <a:t>possible</a:t>
          </a:r>
          <a:r>
            <a:rPr lang="de-DE" sz="1800" kern="1200" dirty="0"/>
            <a:t>?</a:t>
          </a:r>
        </a:p>
      </dsp:txBody>
      <dsp:txXfrm>
        <a:off x="1988577" y="38293"/>
        <a:ext cx="7760148" cy="1230817"/>
      </dsp:txXfrm>
    </dsp:sp>
    <dsp:sp modelId="{4B6661D5-9074-464D-9479-41DB6BB05A93}">
      <dsp:nvSpPr>
        <dsp:cNvPr id="0" name=""/>
        <dsp:cNvSpPr/>
      </dsp:nvSpPr>
      <dsp:spPr>
        <a:xfrm rot="5400000">
          <a:off x="5623513" y="1340088"/>
          <a:ext cx="490276" cy="588331"/>
        </a:xfrm>
        <a:prstGeom prst="rightArrow">
          <a:avLst>
            <a:gd name="adj1" fmla="val 60000"/>
            <a:gd name="adj2" fmla="val 50000"/>
          </a:avLst>
        </a:prstGeom>
        <a:solidFill>
          <a:srgbClr val="F4B18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400" kern="1200"/>
        </a:p>
      </dsp:txBody>
      <dsp:txXfrm rot="-5400000">
        <a:off x="5692152" y="1389116"/>
        <a:ext cx="352999" cy="343193"/>
      </dsp:txXfrm>
    </dsp:sp>
    <dsp:sp modelId="{639154C4-40CE-A942-81AE-9BF69CB302C1}">
      <dsp:nvSpPr>
        <dsp:cNvPr id="0" name=""/>
        <dsp:cNvSpPr/>
      </dsp:nvSpPr>
      <dsp:spPr>
        <a:xfrm>
          <a:off x="1942951" y="1961105"/>
          <a:ext cx="7851401" cy="1307403"/>
        </a:xfrm>
        <a:prstGeom prst="roundRect">
          <a:avLst>
            <a:gd name="adj" fmla="val 10000"/>
          </a:avLst>
        </a:prstGeom>
        <a:solidFill>
          <a:srgbClr val="BF784C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err="1"/>
            <a:t>How</a:t>
          </a:r>
          <a:r>
            <a:rPr lang="de-DE" sz="1800" kern="1200" dirty="0"/>
            <a:t> </a:t>
          </a:r>
          <a:r>
            <a:rPr lang="de-DE" sz="1800" kern="1200" dirty="0" err="1"/>
            <a:t>does</a:t>
          </a:r>
          <a:r>
            <a:rPr lang="de-DE" sz="1800" kern="1200" dirty="0"/>
            <a:t> </a:t>
          </a:r>
          <a:r>
            <a:rPr lang="de-DE" sz="1800" kern="1200" dirty="0" err="1"/>
            <a:t>the</a:t>
          </a:r>
          <a:r>
            <a:rPr lang="de-DE" sz="1800" kern="1200" dirty="0"/>
            <a:t> </a:t>
          </a:r>
          <a:r>
            <a:rPr lang="de-DE" sz="1800" kern="1200" dirty="0" err="1"/>
            <a:t>proposed</a:t>
          </a:r>
          <a:r>
            <a:rPr lang="de-DE" sz="1800" kern="1200" dirty="0"/>
            <a:t> </a:t>
          </a:r>
          <a:r>
            <a:rPr lang="de-DE" sz="1800" kern="1200" dirty="0" err="1"/>
            <a:t>solution</a:t>
          </a:r>
          <a:r>
            <a:rPr lang="de-DE" sz="1800" kern="1200" dirty="0"/>
            <a:t> </a:t>
          </a:r>
          <a:r>
            <a:rPr lang="de-DE" sz="1800" b="1" kern="1200" dirty="0" err="1"/>
            <a:t>perform</a:t>
          </a:r>
          <a:r>
            <a:rPr lang="de-DE" sz="1800" kern="1200" dirty="0"/>
            <a:t> in </a:t>
          </a:r>
          <a:r>
            <a:rPr lang="de-DE" sz="1800" kern="1200" dirty="0" err="1"/>
            <a:t>terms</a:t>
          </a:r>
          <a:r>
            <a:rPr lang="de-DE" sz="1800" kern="1200" dirty="0"/>
            <a:t> </a:t>
          </a:r>
          <a:r>
            <a:rPr lang="de-DE" sz="1800" kern="1200" dirty="0" err="1"/>
            <a:t>of</a:t>
          </a:r>
          <a:r>
            <a:rPr lang="de-DE" sz="1800" kern="1200" dirty="0"/>
            <a:t> </a:t>
          </a:r>
          <a:r>
            <a:rPr lang="de-DE" sz="1800" b="1" kern="1200" dirty="0" err="1"/>
            <a:t>throughput</a:t>
          </a:r>
          <a:r>
            <a:rPr lang="de-DE" sz="1800" b="1" kern="1200" dirty="0"/>
            <a:t>, </a:t>
          </a:r>
          <a:r>
            <a:rPr lang="de-DE" sz="1800" b="1" kern="1200" dirty="0" err="1"/>
            <a:t>performance</a:t>
          </a:r>
          <a:r>
            <a:rPr lang="de-DE" sz="1800" b="1" kern="1200" dirty="0"/>
            <a:t> </a:t>
          </a:r>
          <a:r>
            <a:rPr lang="de-DE" sz="1800" b="1" kern="1200" dirty="0" err="1"/>
            <a:t>gain</a:t>
          </a:r>
          <a:r>
            <a:rPr lang="de-DE" sz="1800" b="1" kern="1200" dirty="0"/>
            <a:t>, </a:t>
          </a:r>
          <a:r>
            <a:rPr lang="de-DE" sz="1800" b="1" kern="1200" dirty="0" err="1"/>
            <a:t>accuracy</a:t>
          </a:r>
          <a:r>
            <a:rPr lang="de-DE" sz="1800" b="1" kern="1200" dirty="0"/>
            <a:t>, </a:t>
          </a:r>
          <a:r>
            <a:rPr lang="de-DE" sz="1800" b="1" kern="1200" dirty="0" err="1"/>
            <a:t>false</a:t>
          </a:r>
          <a:r>
            <a:rPr lang="de-DE" sz="1800" b="1" kern="1200" dirty="0"/>
            <a:t> positives </a:t>
          </a:r>
          <a:r>
            <a:rPr lang="de-DE" sz="1800" kern="1200" dirty="0" err="1"/>
            <a:t>and</a:t>
          </a:r>
          <a:r>
            <a:rPr lang="de-DE" sz="1800" kern="1200" dirty="0"/>
            <a:t> </a:t>
          </a:r>
          <a:br>
            <a:rPr lang="de-DE" sz="1800" kern="1200" dirty="0"/>
          </a:br>
          <a:r>
            <a:rPr lang="de-DE" sz="1800" kern="1200" dirty="0"/>
            <a:t>in </a:t>
          </a:r>
          <a:r>
            <a:rPr lang="de-DE" sz="1800" b="1" kern="1200" dirty="0" err="1"/>
            <a:t>comparison</a:t>
          </a:r>
          <a:r>
            <a:rPr lang="de-DE" sz="1800" b="1" kern="1200" dirty="0"/>
            <a:t> </a:t>
          </a:r>
          <a:r>
            <a:rPr lang="de-DE" sz="1800" kern="1200" dirty="0" err="1"/>
            <a:t>to</a:t>
          </a:r>
          <a:r>
            <a:rPr lang="de-DE" sz="1800" kern="1200" dirty="0"/>
            <a:t> </a:t>
          </a:r>
          <a:r>
            <a:rPr lang="de-DE" sz="1800" kern="1200" dirty="0" err="1"/>
            <a:t>existing</a:t>
          </a:r>
          <a:r>
            <a:rPr lang="de-DE" sz="1800" kern="1200" dirty="0"/>
            <a:t> </a:t>
          </a:r>
          <a:r>
            <a:rPr lang="de-DE" sz="1800" kern="1200" dirty="0" err="1"/>
            <a:t>solutions</a:t>
          </a:r>
          <a:r>
            <a:rPr lang="de-DE" sz="1800" kern="1200" dirty="0"/>
            <a:t>? </a:t>
          </a:r>
        </a:p>
      </dsp:txBody>
      <dsp:txXfrm>
        <a:off x="1981244" y="1999398"/>
        <a:ext cx="7774815" cy="1230817"/>
      </dsp:txXfrm>
    </dsp:sp>
    <dsp:sp modelId="{F1434679-F1B4-B048-94E4-EFB7728AD579}">
      <dsp:nvSpPr>
        <dsp:cNvPr id="0" name=""/>
        <dsp:cNvSpPr/>
      </dsp:nvSpPr>
      <dsp:spPr>
        <a:xfrm rot="5400000">
          <a:off x="5623513" y="3301193"/>
          <a:ext cx="490276" cy="588331"/>
        </a:xfrm>
        <a:prstGeom prst="rightArrow">
          <a:avLst>
            <a:gd name="adj1" fmla="val 60000"/>
            <a:gd name="adj2" fmla="val 50000"/>
          </a:avLst>
        </a:prstGeom>
        <a:solidFill>
          <a:srgbClr val="F4B18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de-DE" sz="1400" kern="1200"/>
        </a:p>
      </dsp:txBody>
      <dsp:txXfrm rot="-5400000">
        <a:off x="5692152" y="3350221"/>
        <a:ext cx="352999" cy="343193"/>
      </dsp:txXfrm>
    </dsp:sp>
    <dsp:sp modelId="{5E74B40B-121C-3448-ABF0-17B63774298C}">
      <dsp:nvSpPr>
        <dsp:cNvPr id="0" name=""/>
        <dsp:cNvSpPr/>
      </dsp:nvSpPr>
      <dsp:spPr>
        <a:xfrm>
          <a:off x="1942951" y="3922210"/>
          <a:ext cx="7851401" cy="1307403"/>
        </a:xfrm>
        <a:prstGeom prst="roundRect">
          <a:avLst>
            <a:gd name="adj" fmla="val 10000"/>
          </a:avLst>
        </a:prstGeom>
        <a:solidFill>
          <a:srgbClr val="BF784C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err="1"/>
            <a:t>Which</a:t>
          </a:r>
          <a:r>
            <a:rPr lang="de-DE" sz="1800" kern="1200" dirty="0"/>
            <a:t> </a:t>
          </a:r>
          <a:r>
            <a:rPr lang="de-DE" sz="1800" b="1" kern="1200" dirty="0" err="1"/>
            <a:t>features</a:t>
          </a:r>
          <a:r>
            <a:rPr lang="de-DE" sz="1800" b="1" kern="1200" dirty="0"/>
            <a:t> </a:t>
          </a:r>
          <a:r>
            <a:rPr lang="de-DE" sz="1800" b="1" kern="1200" dirty="0" err="1"/>
            <a:t>are</a:t>
          </a:r>
          <a:r>
            <a:rPr lang="de-DE" sz="1800" b="1" kern="1200" dirty="0"/>
            <a:t> </a:t>
          </a:r>
          <a:r>
            <a:rPr lang="de-DE" sz="1800" b="1" kern="1200" dirty="0" err="1"/>
            <a:t>useful</a:t>
          </a:r>
          <a:r>
            <a:rPr lang="de-DE" sz="1800" b="1" kern="1200" dirty="0"/>
            <a:t> </a:t>
          </a:r>
          <a:r>
            <a:rPr lang="de-DE" sz="1800" kern="1200" dirty="0" err="1"/>
            <a:t>for</a:t>
          </a:r>
          <a:r>
            <a:rPr lang="de-DE" sz="1800" kern="1200" dirty="0"/>
            <a:t> a </a:t>
          </a:r>
          <a:r>
            <a:rPr lang="de-DE" sz="1800" b="1" kern="1200" dirty="0" err="1"/>
            <a:t>security-related</a:t>
          </a:r>
          <a:r>
            <a:rPr lang="de-DE" sz="1800" b="1" kern="1200" dirty="0"/>
            <a:t> </a:t>
          </a:r>
          <a:r>
            <a:rPr lang="de-DE" sz="1800" b="1" kern="1200" dirty="0" err="1"/>
            <a:t>metadata</a:t>
          </a:r>
          <a:r>
            <a:rPr lang="de-DE" sz="1800" b="1" kern="1200" dirty="0"/>
            <a:t> </a:t>
          </a:r>
          <a:r>
            <a:rPr lang="de-DE" sz="1800" b="1" kern="1200" dirty="0" err="1"/>
            <a:t>analysis</a:t>
          </a:r>
          <a:r>
            <a:rPr lang="de-DE" sz="1800" kern="1200" dirty="0"/>
            <a:t>?</a:t>
          </a:r>
        </a:p>
      </dsp:txBody>
      <dsp:txXfrm>
        <a:off x="1981244" y="3960503"/>
        <a:ext cx="7774815" cy="12308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3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712" cy="496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13" tIns="45706" rIns="91413" bIns="45706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3133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8789" y="0"/>
            <a:ext cx="2945712" cy="496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13" tIns="45706" rIns="91413" bIns="45706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3133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426734"/>
            <a:ext cx="2945712" cy="496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13" tIns="45706" rIns="91413" bIns="45706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 b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3133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8789" y="9426734"/>
            <a:ext cx="2945712" cy="4967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13" tIns="45706" rIns="91413" bIns="45706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 b="0">
                <a:latin typeface="Times New Roman" pitchFamily="18" charset="0"/>
              </a:defRPr>
            </a:lvl1pPr>
          </a:lstStyle>
          <a:p>
            <a:fld id="{66D17C0D-3159-464E-A332-7C83698A29E4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5767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3.png>
</file>

<file path=ppt/media/image14.tmp>
</file>

<file path=ppt/media/image15.tmp>
</file>

<file path=ppt/media/image16.tmp>
</file>

<file path=ppt/media/image17.tmp>
</file>

<file path=ppt/media/image18.png>
</file>

<file path=ppt/media/image19.png>
</file>

<file path=ppt/media/image2.wmf>
</file>

<file path=ppt/media/image20.png>
</file>

<file path=ppt/media/image22.tmp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5712" cy="4951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42" tIns="47772" rIns="95542" bIns="47772" numCol="1" anchor="t" anchorCtr="0" compatLnSpc="1">
            <a:prstTxWarp prst="textNoShape">
              <a:avLst/>
            </a:prstTxWarp>
          </a:bodyPr>
          <a:lstStyle>
            <a:lvl1pPr defTabSz="955388" eaLnBrk="1" hangingPunct="1">
              <a:defRPr sz="1300" b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0376" y="0"/>
            <a:ext cx="2945712" cy="4951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42" tIns="47772" rIns="95542" bIns="47772" numCol="1" anchor="t" anchorCtr="0" compatLnSpc="1">
            <a:prstTxWarp prst="textNoShape">
              <a:avLst/>
            </a:prstTxWarp>
          </a:bodyPr>
          <a:lstStyle>
            <a:lvl1pPr algn="r" defTabSz="955388" eaLnBrk="1" hangingPunct="1">
              <a:defRPr sz="1300" b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1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3663" y="746125"/>
            <a:ext cx="6610350" cy="37195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06251" y="4713368"/>
            <a:ext cx="4983586" cy="44657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42" tIns="47772" rIns="95542" bIns="47772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Klicken Sie, um die Formate des Vorlagentextes zu bearbeiten</a:t>
            </a:r>
          </a:p>
          <a:p>
            <a:pPr lvl="1"/>
            <a:r>
              <a:rPr lang="en-US"/>
              <a:t>Zweite Ebene</a:t>
            </a:r>
          </a:p>
          <a:p>
            <a:pPr lvl="2"/>
            <a:r>
              <a:rPr lang="en-US"/>
              <a:t>Dritte Ebene</a:t>
            </a:r>
          </a:p>
          <a:p>
            <a:pPr lvl="3"/>
            <a:r>
              <a:rPr lang="en-US"/>
              <a:t>Vierte Ebene</a:t>
            </a:r>
          </a:p>
          <a:p>
            <a:pPr lvl="4"/>
            <a:r>
              <a:rPr lang="en-US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29908"/>
            <a:ext cx="2945712" cy="4951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42" tIns="47772" rIns="95542" bIns="47772" numCol="1" anchor="b" anchorCtr="0" compatLnSpc="1">
            <a:prstTxWarp prst="textNoShape">
              <a:avLst/>
            </a:prstTxWarp>
          </a:bodyPr>
          <a:lstStyle>
            <a:lvl1pPr defTabSz="955388" eaLnBrk="1" hangingPunct="1">
              <a:defRPr sz="1300" b="0">
                <a:latin typeface="Times New Roman" pitchFamily="18" charset="0"/>
              </a:defRPr>
            </a:lvl1pPr>
          </a:lstStyle>
          <a:p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0376" y="9429908"/>
            <a:ext cx="2945712" cy="4951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542" tIns="47772" rIns="95542" bIns="47772" numCol="1" anchor="b" anchorCtr="0" compatLnSpc="1">
            <a:prstTxWarp prst="textNoShape">
              <a:avLst/>
            </a:prstTxWarp>
          </a:bodyPr>
          <a:lstStyle>
            <a:lvl1pPr algn="r" defTabSz="955388" eaLnBrk="1" hangingPunct="1">
              <a:defRPr sz="1300" b="0">
                <a:latin typeface="Times New Roman" pitchFamily="18" charset="0"/>
              </a:defRPr>
            </a:lvl1pPr>
          </a:lstStyle>
          <a:p>
            <a:fld id="{412C2970-D838-4E16-9F7E-5362C8D6E639}" type="slidenum">
              <a:rPr lang="en-US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909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w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A57EC4B-598D-416E-B997-67779EF7A57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4041"/>
            <a:ext cx="12192000" cy="951077"/>
          </a:xfrm>
          <a:prstGeom prst="rect">
            <a:avLst/>
          </a:prstGeom>
        </p:spPr>
      </p:pic>
      <p:sp>
        <p:nvSpPr>
          <p:cNvPr id="181250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488951" y="1960563"/>
            <a:ext cx="11214100" cy="1828800"/>
          </a:xfrm>
        </p:spPr>
        <p:txBody>
          <a:bodyPr/>
          <a:lstStyle>
            <a:lvl1pPr algn="ctr">
              <a:defRPr sz="4000">
                <a:latin typeface="Segoe UI" pitchFamily="34" charset="0"/>
                <a:cs typeface="Segoe UI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GB" dirty="0"/>
          </a:p>
        </p:txBody>
      </p:sp>
      <p:sp>
        <p:nvSpPr>
          <p:cNvPr id="181253" name="Rectangle 5"/>
          <p:cNvSpPr>
            <a:spLocks noGrp="1" noChangeArrowheads="1"/>
          </p:cNvSpPr>
          <p:nvPr>
            <p:ph type="subTitle" sz="quarter" idx="1" hasCustomPrompt="1"/>
          </p:nvPr>
        </p:nvSpPr>
        <p:spPr>
          <a:xfrm>
            <a:off x="1828800" y="4149725"/>
            <a:ext cx="8534400" cy="406400"/>
          </a:xfrm>
          <a:prstGeom prst="rect">
            <a:avLst/>
          </a:prstGeom>
        </p:spPr>
        <p:txBody>
          <a:bodyPr lIns="91440" tIns="45720" rIns="91440" bIns="45720"/>
          <a:lstStyle>
            <a:lvl1pPr marL="0" indent="0" algn="ctr">
              <a:buFont typeface="Wingdings 3" pitchFamily="18" charset="2"/>
              <a:buNone/>
              <a:defRPr b="1">
                <a:solidFill>
                  <a:schemeClr val="tx1"/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author name</a:t>
            </a:r>
            <a:endParaRPr lang="de-DE" dirty="0"/>
          </a:p>
        </p:txBody>
      </p:sp>
      <p:sp>
        <p:nvSpPr>
          <p:cNvPr id="181255" name="Text Box 7"/>
          <p:cNvSpPr txBox="1">
            <a:spLocks noChangeArrowheads="1"/>
          </p:cNvSpPr>
          <p:nvPr/>
        </p:nvSpPr>
        <p:spPr bwMode="auto">
          <a:xfrm>
            <a:off x="1775886" y="4544293"/>
            <a:ext cx="8640233" cy="3968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de-DE" sz="2000" i="1" dirty="0">
                <a:solidFill>
                  <a:srgbClr val="777777"/>
                </a:solidFill>
                <a:latin typeface="Segoe UI" pitchFamily="34" charset="0"/>
                <a:cs typeface="Segoe UI" pitchFamily="34" charset="0"/>
              </a:rPr>
              <a:t>comnet.informatik.uni-wuerzburg.de</a:t>
            </a:r>
          </a:p>
        </p:txBody>
      </p:sp>
      <p:sp>
        <p:nvSpPr>
          <p:cNvPr id="181258" name="Rectangle 10"/>
          <p:cNvSpPr>
            <a:spLocks noChangeArrowheads="1"/>
          </p:cNvSpPr>
          <p:nvPr/>
        </p:nvSpPr>
        <p:spPr bwMode="auto">
          <a:xfrm>
            <a:off x="4978400" y="620248"/>
            <a:ext cx="6096000" cy="738664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>
            <a:spAutoFit/>
          </a:bodyPr>
          <a:lstStyle/>
          <a:p>
            <a:pPr algn="r"/>
            <a:r>
              <a:rPr lang="en-US" sz="1400" b="0" dirty="0">
                <a:latin typeface="Segoe UI" panose="020B0502040204020203" pitchFamily="34" charset="0"/>
                <a:cs typeface="Segoe UI" panose="020B0502040204020203" pitchFamily="34" charset="0"/>
              </a:rPr>
              <a:t>Institute of Computer Science</a:t>
            </a:r>
          </a:p>
          <a:p>
            <a:pPr algn="r"/>
            <a:r>
              <a:rPr lang="en-US" sz="1400" b="0" dirty="0">
                <a:latin typeface="Segoe UI" panose="020B0502040204020203" pitchFamily="34" charset="0"/>
                <a:cs typeface="Segoe UI" panose="020B0502040204020203" pitchFamily="34" charset="0"/>
              </a:rPr>
              <a:t>Chair of Communication Networks</a:t>
            </a:r>
          </a:p>
          <a:p>
            <a:pPr algn="r"/>
            <a:r>
              <a:rPr lang="en-US" sz="1400" b="0" dirty="0">
                <a:latin typeface="Segoe UI" panose="020B0502040204020203" pitchFamily="34" charset="0"/>
                <a:cs typeface="Segoe UI" panose="020B0502040204020203" pitchFamily="34" charset="0"/>
              </a:rPr>
              <a:t>Prof. Dr. Tobias </a:t>
            </a:r>
            <a:r>
              <a:rPr lang="en-US" sz="1400" b="0" dirty="0" err="1">
                <a:latin typeface="Segoe UI" panose="020B0502040204020203" pitchFamily="34" charset="0"/>
                <a:cs typeface="Segoe UI" panose="020B0502040204020203" pitchFamily="34" charset="0"/>
              </a:rPr>
              <a:t>Hoßfeld</a:t>
            </a:r>
            <a:endParaRPr lang="en-US" sz="1400" b="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45511336-9282-4088-B9C9-E7457C916FC7}"/>
              </a:ext>
            </a:extLst>
          </p:cNvPr>
          <p:cNvPicPr>
            <a:picLocks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208568" y="630011"/>
            <a:ext cx="700088" cy="71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63500" dir="3187806" algn="ctr" rotWithShape="0">
              <a:schemeClr val="bg2">
                <a:alpha val="50000"/>
              </a:scheme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3352" y="24258"/>
            <a:ext cx="11665296" cy="646112"/>
          </a:xfrm>
        </p:spPr>
        <p:txBody>
          <a:bodyPr/>
          <a:lstStyle/>
          <a:p>
            <a:r>
              <a:rPr lang="de-DE" dirty="0"/>
              <a:t>Titelmasterformat durch Klicken bearbeiten</a:t>
            </a:r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i="0"/>
            </a:lvl1pPr>
          </a:lstStyle>
          <a:p>
            <a:fld id="{216E1487-3696-4DFF-AE4A-DA8B688B28E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14A3B649-045E-4AE1-AE60-7ABA73BE7EB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263352" y="764704"/>
            <a:ext cx="11665296" cy="5544616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5400" y="4406903"/>
            <a:ext cx="10801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5400" y="2906713"/>
            <a:ext cx="10801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472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Fußzei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1908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wmf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63352" y="24259"/>
            <a:ext cx="11665295" cy="646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 err="1"/>
              <a:t>Klicken</a:t>
            </a:r>
            <a:r>
              <a:rPr lang="en-GB" dirty="0"/>
              <a:t> um das </a:t>
            </a:r>
            <a:r>
              <a:rPr lang="en-GB" dirty="0" err="1"/>
              <a:t>Titelformat</a:t>
            </a:r>
            <a:r>
              <a:rPr lang="en-GB" dirty="0"/>
              <a:t> </a:t>
            </a:r>
            <a:r>
              <a:rPr lang="en-GB" dirty="0" err="1"/>
              <a:t>zu</a:t>
            </a:r>
            <a:r>
              <a:rPr lang="en-GB" dirty="0"/>
              <a:t> </a:t>
            </a:r>
            <a:r>
              <a:rPr lang="en-GB" dirty="0" err="1"/>
              <a:t>bearbeiten</a:t>
            </a:r>
            <a:endParaRPr lang="en-GB" dirty="0"/>
          </a:p>
        </p:txBody>
      </p:sp>
      <p:sp>
        <p:nvSpPr>
          <p:cNvPr id="180249" name="Rectangle 25"/>
          <p:cNvSpPr>
            <a:spLocks noChangeArrowheads="1"/>
          </p:cNvSpPr>
          <p:nvPr/>
        </p:nvSpPr>
        <p:spPr bwMode="auto">
          <a:xfrm>
            <a:off x="8485098" y="6523182"/>
            <a:ext cx="2472276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075" tIns="46038" rIns="92075" bIns="46038" anchor="ctr"/>
          <a:lstStyle/>
          <a:p>
            <a:pPr marL="0" marR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de-DE" sz="1000" b="0" i="1" baseline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cs typeface="Segoe UI" pitchFamily="34" charset="0"/>
              </a:rPr>
              <a:t>Nicholas Gray</a:t>
            </a:r>
            <a:endParaRPr lang="en-US" sz="1000" b="0" i="1" baseline="0" dirty="0">
              <a:solidFill>
                <a:schemeClr val="tx1">
                  <a:lumMod val="65000"/>
                  <a:lumOff val="3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263351" y="764704"/>
            <a:ext cx="11665295" cy="55446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Formatvorlagen des Textmasters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022914" y="6523182"/>
            <a:ext cx="562739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>
                <a:solidFill>
                  <a:schemeClr val="tx1">
                    <a:lumMod val="65000"/>
                    <a:lumOff val="3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fld id="{216E1487-3696-4DFF-AE4A-DA8B688B28E1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25">
            <a:extLst>
              <a:ext uri="{FF2B5EF4-FFF2-40B4-BE49-F238E27FC236}">
                <a16:creationId xmlns:a16="http://schemas.microsoft.com/office/drawing/2014/main" id="{F1ABD2DB-7456-4116-9DF4-037948DAFFB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551384" y="6523182"/>
            <a:ext cx="7704856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075" tIns="46038" rIns="92075" bIns="46038" anchor="ctr"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dirty="0" smtClean="0"/>
              <a:t>High Performance Network Metadata Extraction Using P4 for ML-based Intrusion Detection Systems</a:t>
            </a:r>
            <a:endParaRPr lang="en-US" sz="1000" b="0" i="0" baseline="0" dirty="0">
              <a:solidFill>
                <a:schemeClr val="tx1">
                  <a:lumMod val="65000"/>
                  <a:lumOff val="35000"/>
                </a:schemeClr>
              </a:solidFill>
              <a:latin typeface="Segoe UI" pitchFamily="34" charset="0"/>
              <a:cs typeface="Segoe UI" pitchFamily="34" charset="0"/>
            </a:endParaRPr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A6B653A6-1A6B-48C6-9F0D-9CF90F4EACE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822"/>
          <a:stretch/>
        </p:blipFill>
        <p:spPr>
          <a:xfrm>
            <a:off x="0" y="6468810"/>
            <a:ext cx="391865" cy="389190"/>
          </a:xfrm>
          <a:prstGeom prst="rect">
            <a:avLst/>
          </a:prstGeom>
        </p:spPr>
      </p:pic>
      <p:pic>
        <p:nvPicPr>
          <p:cNvPr id="11" name="Picture 18">
            <a:extLst>
              <a:ext uri="{FF2B5EF4-FFF2-40B4-BE49-F238E27FC236}">
                <a16:creationId xmlns:a16="http://schemas.microsoft.com/office/drawing/2014/main" id="{737DB8A4-E3A1-41BC-96DD-BEDB510374CA}"/>
              </a:ext>
            </a:extLst>
          </p:cNvPr>
          <p:cNvPicPr>
            <a:picLocks noChangeArrowheads="1"/>
          </p:cNvPicPr>
          <p:nvPr userDrawn="1"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11834169" y="6497655"/>
            <a:ext cx="275331" cy="2796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>
            <a:outerShdw dist="63500" dir="3187806" algn="ctr" rotWithShape="0">
              <a:srgbClr val="C0C0C0">
                <a:alpha val="50000"/>
              </a:srgbClr>
            </a:outerShdw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72" r:id="rId3"/>
    <p:sldLayoutId id="2147483657" r:id="rId4"/>
    <p:sldLayoutId id="2147483673" r:id="rId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600" b="1">
          <a:solidFill>
            <a:schemeClr val="accent5"/>
          </a:solidFill>
          <a:latin typeface="Segoe UI" pitchFamily="34" charset="0"/>
          <a:ea typeface="+mj-ea"/>
          <a:cs typeface="Segoe UI" pitchFamily="34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63D79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63D79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63D79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63D79"/>
          </a:solidFill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63D79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63D79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63D79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2600" b="1">
          <a:solidFill>
            <a:srgbClr val="063D79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accent5"/>
        </a:buClr>
        <a:buSzPct val="80000"/>
        <a:buFont typeface="Wingdings 3" pitchFamily="18" charset="2"/>
        <a:buChar char="u"/>
        <a:defRPr lang="en-GB" sz="2000" dirty="0" smtClean="0">
          <a:solidFill>
            <a:srgbClr val="4D4D4D"/>
          </a:solidFill>
          <a:latin typeface="Segoe UI" pitchFamily="34" charset="0"/>
          <a:ea typeface="+mn-ea"/>
          <a:cs typeface="Segoe UI" pitchFamily="34" charset="0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accent5"/>
        </a:buClr>
        <a:buSzPct val="100000"/>
        <a:buFont typeface="Wingdings" pitchFamily="2" charset="2"/>
        <a:buChar char="§"/>
        <a:defRPr lang="en-GB" sz="2000" dirty="0" smtClean="0">
          <a:solidFill>
            <a:srgbClr val="4D4D4D"/>
          </a:solidFill>
          <a:latin typeface="Segoe UI" pitchFamily="34" charset="0"/>
          <a:cs typeface="Segoe UI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/>
        </a:buClr>
        <a:buChar char="–"/>
        <a:defRPr lang="en-GB" sz="2000" dirty="0" smtClean="0">
          <a:solidFill>
            <a:srgbClr val="4D4D4D"/>
          </a:solidFill>
          <a:latin typeface="Segoe UI" pitchFamily="34" charset="0"/>
          <a:cs typeface="Segoe UI" pitchFamily="34" charset="0"/>
        </a:defRPr>
      </a:lvl3pPr>
      <a:lvl4pPr marL="1562100" indent="-228600" algn="l" rtl="0" eaLnBrk="1" fontAlgn="base" hangingPunct="1">
        <a:spcBef>
          <a:spcPct val="20000"/>
        </a:spcBef>
        <a:spcAft>
          <a:spcPct val="0"/>
        </a:spcAft>
        <a:buClr>
          <a:schemeClr val="accent5"/>
        </a:buClr>
        <a:buChar char="•"/>
        <a:defRPr lang="en-GB" sz="2000" dirty="0" smtClean="0">
          <a:solidFill>
            <a:srgbClr val="4D4D4D"/>
          </a:solidFill>
          <a:latin typeface="Segoe UI" pitchFamily="34" charset="0"/>
          <a:cs typeface="Segoe UI" pitchFamily="34" charset="0"/>
        </a:defRPr>
      </a:lvl4pPr>
      <a:lvl5pPr marL="1981200" indent="-228600" algn="l" rtl="0" eaLnBrk="1" fontAlgn="base" hangingPunct="1">
        <a:spcBef>
          <a:spcPct val="20000"/>
        </a:spcBef>
        <a:spcAft>
          <a:spcPct val="0"/>
        </a:spcAft>
        <a:buChar char=" "/>
        <a:defRPr lang="en-GB" sz="2000" dirty="0" smtClean="0">
          <a:solidFill>
            <a:srgbClr val="4D4D4D"/>
          </a:solidFill>
          <a:latin typeface="Segoe UI" pitchFamily="34" charset="0"/>
          <a:cs typeface="Segoe UI" pitchFamily="34" charset="0"/>
        </a:defRPr>
      </a:lvl5pPr>
      <a:lvl6pPr marL="2438400" indent="-228600" algn="l" rtl="0" eaLnBrk="1" fontAlgn="base" hangingPunct="1">
        <a:spcBef>
          <a:spcPct val="20000"/>
        </a:spcBef>
        <a:spcAft>
          <a:spcPct val="0"/>
        </a:spcAft>
        <a:buChar char=" "/>
        <a:defRPr sz="2000">
          <a:solidFill>
            <a:srgbClr val="4D4D4D"/>
          </a:solidFill>
          <a:latin typeface="+mn-lt"/>
        </a:defRPr>
      </a:lvl6pPr>
      <a:lvl7pPr marL="2895600" indent="-228600" algn="l" rtl="0" eaLnBrk="1" fontAlgn="base" hangingPunct="1">
        <a:spcBef>
          <a:spcPct val="20000"/>
        </a:spcBef>
        <a:spcAft>
          <a:spcPct val="0"/>
        </a:spcAft>
        <a:buChar char=" "/>
        <a:defRPr sz="2000">
          <a:solidFill>
            <a:srgbClr val="4D4D4D"/>
          </a:solidFill>
          <a:latin typeface="+mn-lt"/>
        </a:defRPr>
      </a:lvl7pPr>
      <a:lvl8pPr marL="3352800" indent="-228600" algn="l" rtl="0" eaLnBrk="1" fontAlgn="base" hangingPunct="1">
        <a:spcBef>
          <a:spcPct val="20000"/>
        </a:spcBef>
        <a:spcAft>
          <a:spcPct val="0"/>
        </a:spcAft>
        <a:buChar char=" "/>
        <a:defRPr sz="2000">
          <a:solidFill>
            <a:srgbClr val="4D4D4D"/>
          </a:solidFill>
          <a:latin typeface="+mn-lt"/>
        </a:defRPr>
      </a:lvl8pPr>
      <a:lvl9pPr marL="3810000" indent="-228600" algn="l" rtl="0" eaLnBrk="1" fontAlgn="base" hangingPunct="1">
        <a:spcBef>
          <a:spcPct val="20000"/>
        </a:spcBef>
        <a:spcAft>
          <a:spcPct val="0"/>
        </a:spcAft>
        <a:buChar char=" "/>
        <a:defRPr sz="2000">
          <a:solidFill>
            <a:srgbClr val="4D4D4D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6.tmp"/><Relationship Id="rId4" Type="http://schemas.openxmlformats.org/officeDocument/2006/relationships/image" Target="../media/image15.tm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4.png"/><Relationship Id="rId4" Type="http://schemas.openxmlformats.org/officeDocument/2006/relationships/image" Target="../media/image17.tm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2.xml"/><Relationship Id="rId7" Type="http://schemas.openxmlformats.org/officeDocument/2006/relationships/hyperlink" Target="mailto:michael.seufert@uni-wuerzburg.de" TargetMode="Externa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hyperlink" Target="mailto:katharina.dietz@uni-wuerzburg.de" TargetMode="External"/><Relationship Id="rId5" Type="http://schemas.openxmlformats.org/officeDocument/2006/relationships/hyperlink" Target="mailto:nicholas.gray@uni-wuerzburg.de" TargetMode="External"/><Relationship Id="rId10" Type="http://schemas.openxmlformats.org/officeDocument/2006/relationships/image" Target="../media/image4.png"/><Relationship Id="rId4" Type="http://schemas.openxmlformats.org/officeDocument/2006/relationships/image" Target="../media/image18.png"/><Relationship Id="rId9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mp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audio" Target="../media/media2.m4a"/><Relationship Id="rId7" Type="http://schemas.openxmlformats.org/officeDocument/2006/relationships/image" Target="../media/image7.jpeg"/><Relationship Id="rId12" Type="http://schemas.openxmlformats.org/officeDocument/2006/relationships/image" Target="../media/image4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9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4.png"/><Relationship Id="rId5" Type="http://schemas.openxmlformats.org/officeDocument/2006/relationships/image" Target="../media/image12.emf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4.png"/><Relationship Id="rId4" Type="http://schemas.openxmlformats.org/officeDocument/2006/relationships/image" Target="../media/image14.tm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sz="quarter"/>
          </p:nvPr>
        </p:nvSpPr>
        <p:spPr/>
        <p:txBody>
          <a:bodyPr/>
          <a:lstStyle/>
          <a:p>
            <a:r>
              <a:rPr lang="en-US" dirty="0" smtClean="0"/>
              <a:t>High Performance </a:t>
            </a:r>
            <a:r>
              <a:rPr lang="en-US" dirty="0"/>
              <a:t>Network Metadata Extraction</a:t>
            </a:r>
            <a:br>
              <a:rPr lang="en-US" dirty="0"/>
            </a:br>
            <a:r>
              <a:rPr lang="en-US" dirty="0"/>
              <a:t>Using P4 for ML-based Intrusion Detection Systems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US" u="sng" dirty="0" smtClean="0"/>
              <a:t>Nicholas Gray</a:t>
            </a:r>
            <a:r>
              <a:rPr lang="en-US" dirty="0" smtClean="0"/>
              <a:t>, Katharina Dietz, Michael </a:t>
            </a:r>
            <a:r>
              <a:rPr lang="en-US" dirty="0" err="1" smtClean="0"/>
              <a:t>Seufert</a:t>
            </a:r>
            <a:r>
              <a:rPr lang="en-US" dirty="0" smtClean="0"/>
              <a:t>, Tobias </a:t>
            </a:r>
            <a:r>
              <a:rPr lang="en-US" dirty="0" err="1" smtClean="0"/>
              <a:t>Hoßfeld</a:t>
            </a:r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983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224"/>
    </mc:Choice>
    <mc:Fallback>
      <p:transition spd="slow" advTm="17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- </a:t>
            </a:r>
            <a:r>
              <a:rPr lang="de-DE" dirty="0" err="1" smtClean="0"/>
              <a:t>Overview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CD82B796-5A90-164B-805D-FFC1F9D1BC79}"/>
              </a:ext>
            </a:extLst>
          </p:cNvPr>
          <p:cNvSpPr/>
          <p:nvPr/>
        </p:nvSpPr>
        <p:spPr bwMode="auto">
          <a:xfrm>
            <a:off x="3595460" y="3679337"/>
            <a:ext cx="1944216" cy="936104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/>
              <a:t>Tofino</a:t>
            </a:r>
            <a:r>
              <a:rPr lang="de-DE" dirty="0"/>
              <a:t> P4 Switch</a:t>
            </a:r>
          </a:p>
          <a:p>
            <a:pPr algn="ctr" eaLnBrk="1" hangingPunct="1"/>
            <a:r>
              <a:rPr lang="de-DE" dirty="0"/>
              <a:t>Switch App. Controller App.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9FF5FE5B-34FB-1E4A-A974-05189CFBD62B}"/>
              </a:ext>
            </a:extLst>
          </p:cNvPr>
          <p:cNvSpPr/>
          <p:nvPr/>
        </p:nvSpPr>
        <p:spPr bwMode="auto">
          <a:xfrm>
            <a:off x="6168008" y="1576374"/>
            <a:ext cx="1944216" cy="646112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/>
              <a:t>Host 2</a:t>
            </a:r>
          </a:p>
          <a:p>
            <a:pPr algn="ctr" eaLnBrk="1" hangingPunct="1"/>
            <a:r>
              <a:rPr lang="de-DE" dirty="0"/>
              <a:t>Receiver App.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CB84D5EC-57DE-864E-AC1F-A0D7D75C1D4F}"/>
              </a:ext>
            </a:extLst>
          </p:cNvPr>
          <p:cNvSpPr/>
          <p:nvPr/>
        </p:nvSpPr>
        <p:spPr bwMode="auto">
          <a:xfrm>
            <a:off x="9100556" y="1576374"/>
            <a:ext cx="1944216" cy="646112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/>
              <a:t>Offline Host</a:t>
            </a:r>
          </a:p>
          <a:p>
            <a:pPr algn="ctr" eaLnBrk="1" hangingPunct="1"/>
            <a:r>
              <a:rPr lang="de-DE" dirty="0" err="1"/>
              <a:t>Metadata</a:t>
            </a:r>
            <a:r>
              <a:rPr lang="de-DE" dirty="0"/>
              <a:t> Analyzer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F73427E-3250-F64B-8405-8061E08E7886}"/>
              </a:ext>
            </a:extLst>
          </p:cNvPr>
          <p:cNvCxnSpPr/>
          <p:nvPr/>
        </p:nvCxnSpPr>
        <p:spPr bwMode="auto">
          <a:xfrm>
            <a:off x="2673756" y="4154604"/>
            <a:ext cx="91183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6C6CE45F-B15A-9540-8236-7BDFA05DD82B}"/>
              </a:ext>
            </a:extLst>
          </p:cNvPr>
          <p:cNvSpPr txBox="1"/>
          <p:nvPr/>
        </p:nvSpPr>
        <p:spPr>
          <a:xfrm>
            <a:off x="2741925" y="4176090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F94014B4-52A8-534A-9A51-4213FF1BF126}"/>
              </a:ext>
            </a:extLst>
          </p:cNvPr>
          <p:cNvCxnSpPr>
            <a:cxnSpLocks/>
          </p:cNvCxnSpPr>
          <p:nvPr/>
        </p:nvCxnSpPr>
        <p:spPr bwMode="auto">
          <a:xfrm>
            <a:off x="5539676" y="4149080"/>
            <a:ext cx="62833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5B2E5EE-F6B6-F54A-87BF-363F5DE86245}"/>
              </a:ext>
            </a:extLst>
          </p:cNvPr>
          <p:cNvCxnSpPr>
            <a:cxnSpLocks/>
          </p:cNvCxnSpPr>
          <p:nvPr/>
        </p:nvCxnSpPr>
        <p:spPr bwMode="auto">
          <a:xfrm>
            <a:off x="8112224" y="4113076"/>
            <a:ext cx="62833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2" name="Oval 16">
            <a:extLst>
              <a:ext uri="{FF2B5EF4-FFF2-40B4-BE49-F238E27FC236}">
                <a16:creationId xmlns:a16="http://schemas.microsoft.com/office/drawing/2014/main" id="{57E3E162-070B-5042-8F89-73F0107C1408}"/>
              </a:ext>
            </a:extLst>
          </p:cNvPr>
          <p:cNvSpPr>
            <a:spLocks/>
          </p:cNvSpPr>
          <p:nvPr/>
        </p:nvSpPr>
        <p:spPr bwMode="auto">
          <a:xfrm>
            <a:off x="8740556" y="3933076"/>
            <a:ext cx="360000" cy="360000"/>
          </a:xfrm>
          <a:prstGeom prst="ellipse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de-DE" dirty="0">
              <a:solidFill>
                <a:schemeClr val="lt1"/>
              </a:solidFill>
              <a:latin typeface="+mn-lt"/>
            </a:endParaRPr>
          </a:p>
        </p:txBody>
      </p:sp>
      <p:cxnSp>
        <p:nvCxnSpPr>
          <p:cNvPr id="13" name="Gewinkelte Verbindung 17">
            <a:extLst>
              <a:ext uri="{FF2B5EF4-FFF2-40B4-BE49-F238E27FC236}">
                <a16:creationId xmlns:a16="http://schemas.microsoft.com/office/drawing/2014/main" id="{6AA6C17B-532F-D648-944C-07FFA3693C58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 bwMode="auto">
          <a:xfrm rot="5400000" flipH="1" flipV="1">
            <a:off x="4477835" y="1989164"/>
            <a:ext cx="1779907" cy="1600440"/>
          </a:xfrm>
          <a:prstGeom prst="bentConnector2">
            <a:avLst/>
          </a:prstGeom>
          <a:ln w="3810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B17BD93-7194-A448-A0F0-BC7385CF196F}"/>
              </a:ext>
            </a:extLst>
          </p:cNvPr>
          <p:cNvCxnSpPr>
            <a:cxnSpLocks/>
            <a:endCxn id="6" idx="2"/>
          </p:cNvCxnSpPr>
          <p:nvPr/>
        </p:nvCxnSpPr>
        <p:spPr bwMode="auto">
          <a:xfrm flipV="1">
            <a:off x="7140116" y="2222486"/>
            <a:ext cx="0" cy="1422538"/>
          </a:xfrm>
          <a:prstGeom prst="straightConnector1">
            <a:avLst/>
          </a:prstGeom>
          <a:ln w="3810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45A38D7-DF06-B64B-8FC7-952E0EF8B0D1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 bwMode="auto">
          <a:xfrm>
            <a:off x="8112224" y="1899430"/>
            <a:ext cx="988332" cy="0"/>
          </a:xfrm>
          <a:prstGeom prst="straightConnector1">
            <a:avLst/>
          </a:prstGeom>
          <a:ln w="3810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Oval 20">
            <a:extLst>
              <a:ext uri="{FF2B5EF4-FFF2-40B4-BE49-F238E27FC236}">
                <a16:creationId xmlns:a16="http://schemas.microsoft.com/office/drawing/2014/main" id="{CA2D93D3-A0BF-014F-96AC-66406B93F8F7}"/>
              </a:ext>
            </a:extLst>
          </p:cNvPr>
          <p:cNvSpPr/>
          <p:nvPr/>
        </p:nvSpPr>
        <p:spPr bwMode="auto">
          <a:xfrm>
            <a:off x="3481298" y="2426336"/>
            <a:ext cx="2144776" cy="664371"/>
          </a:xfrm>
          <a:prstGeom prst="ellipse">
            <a:avLst/>
          </a:prstGeom>
          <a:solidFill>
            <a:srgbClr val="F4B18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>
                <a:solidFill>
                  <a:srgbClr val="843C0C"/>
                </a:solidFill>
              </a:rPr>
              <a:t>Compression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17" name="Oval 21">
            <a:extLst>
              <a:ext uri="{FF2B5EF4-FFF2-40B4-BE49-F238E27FC236}">
                <a16:creationId xmlns:a16="http://schemas.microsoft.com/office/drawing/2014/main" id="{E6BD283A-AA0E-D04C-9A99-510E036DD72F}"/>
              </a:ext>
            </a:extLst>
          </p:cNvPr>
          <p:cNvSpPr/>
          <p:nvPr/>
        </p:nvSpPr>
        <p:spPr bwMode="auto">
          <a:xfrm>
            <a:off x="6067728" y="990201"/>
            <a:ext cx="2144776" cy="664371"/>
          </a:xfrm>
          <a:prstGeom prst="ellipse">
            <a:avLst/>
          </a:prstGeom>
          <a:solidFill>
            <a:srgbClr val="F4B18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>
                <a:solidFill>
                  <a:srgbClr val="843C0C"/>
                </a:solidFill>
              </a:rPr>
              <a:t>Processing Speed</a:t>
            </a:r>
          </a:p>
        </p:txBody>
      </p:sp>
      <p:sp>
        <p:nvSpPr>
          <p:cNvPr id="18" name="Oval 22">
            <a:extLst>
              <a:ext uri="{FF2B5EF4-FFF2-40B4-BE49-F238E27FC236}">
                <a16:creationId xmlns:a16="http://schemas.microsoft.com/office/drawing/2014/main" id="{30E000AD-54A5-9049-BE9E-289CE13305A3}"/>
              </a:ext>
            </a:extLst>
          </p:cNvPr>
          <p:cNvSpPr/>
          <p:nvPr/>
        </p:nvSpPr>
        <p:spPr bwMode="auto">
          <a:xfrm>
            <a:off x="9000276" y="969954"/>
            <a:ext cx="2144776" cy="664371"/>
          </a:xfrm>
          <a:prstGeom prst="ellipse">
            <a:avLst/>
          </a:prstGeom>
          <a:solidFill>
            <a:srgbClr val="F4B18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>
                <a:solidFill>
                  <a:srgbClr val="843C0C"/>
                </a:solidFill>
              </a:rPr>
              <a:t>Attack</a:t>
            </a:r>
            <a:r>
              <a:rPr lang="de-DE" dirty="0">
                <a:solidFill>
                  <a:srgbClr val="843C0C"/>
                </a:solidFill>
              </a:rPr>
              <a:t> </a:t>
            </a:r>
            <a:r>
              <a:rPr lang="de-DE" dirty="0" err="1">
                <a:solidFill>
                  <a:srgbClr val="843C0C"/>
                </a:solidFill>
              </a:rPr>
              <a:t>Detection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id="{51309A6F-043F-D543-BCF9-59F7737FB0B2}"/>
              </a:ext>
            </a:extLst>
          </p:cNvPr>
          <p:cNvSpPr/>
          <p:nvPr/>
        </p:nvSpPr>
        <p:spPr bwMode="auto">
          <a:xfrm>
            <a:off x="6168008" y="3677613"/>
            <a:ext cx="1944216" cy="936104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/>
              <a:t>Tofino</a:t>
            </a:r>
            <a:r>
              <a:rPr lang="de-DE" dirty="0"/>
              <a:t> P4 Switch</a:t>
            </a:r>
          </a:p>
          <a:p>
            <a:pPr algn="ctr" eaLnBrk="1" hangingPunct="1"/>
            <a:r>
              <a:rPr lang="de-DE" dirty="0"/>
              <a:t>Switch App. Controller App.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D400AC4-2E14-764B-BB88-385D62ABBF1E}"/>
              </a:ext>
            </a:extLst>
          </p:cNvPr>
          <p:cNvSpPr txBox="1"/>
          <p:nvPr/>
        </p:nvSpPr>
        <p:spPr>
          <a:xfrm>
            <a:off x="5510639" y="4212984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E3925F4-2BE9-284B-9585-7E587303168D}"/>
              </a:ext>
            </a:extLst>
          </p:cNvPr>
          <p:cNvSpPr txBox="1"/>
          <p:nvPr/>
        </p:nvSpPr>
        <p:spPr>
          <a:xfrm>
            <a:off x="7125503" y="3306470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4BA47706-2D80-AE47-9676-C2C44FD1661F}"/>
              </a:ext>
            </a:extLst>
          </p:cNvPr>
          <p:cNvSpPr txBox="1"/>
          <p:nvPr/>
        </p:nvSpPr>
        <p:spPr>
          <a:xfrm>
            <a:off x="4568977" y="3306470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sp>
        <p:nvSpPr>
          <p:cNvPr id="23" name="Abgerundetes Rechteck 22">
            <a:extLst>
              <a:ext uri="{FF2B5EF4-FFF2-40B4-BE49-F238E27FC236}">
                <a16:creationId xmlns:a16="http://schemas.microsoft.com/office/drawing/2014/main" id="{C80FEEBA-782F-904C-A5CF-06F5000689EE}"/>
              </a:ext>
            </a:extLst>
          </p:cNvPr>
          <p:cNvSpPr/>
          <p:nvPr/>
        </p:nvSpPr>
        <p:spPr bwMode="auto">
          <a:xfrm>
            <a:off x="708173" y="3831548"/>
            <a:ext cx="1944216" cy="646112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/>
              <a:t>Host 1</a:t>
            </a:r>
          </a:p>
          <a:p>
            <a:pPr algn="ctr" eaLnBrk="1" hangingPunct="1"/>
            <a:r>
              <a:rPr lang="de-DE" dirty="0"/>
              <a:t>Traffic Source</a:t>
            </a:r>
          </a:p>
        </p:txBody>
      </p:sp>
      <p:sp>
        <p:nvSpPr>
          <p:cNvPr id="24" name="Oval 31">
            <a:extLst>
              <a:ext uri="{FF2B5EF4-FFF2-40B4-BE49-F238E27FC236}">
                <a16:creationId xmlns:a16="http://schemas.microsoft.com/office/drawing/2014/main" id="{007F3C02-48BE-8B49-8071-3A03D9AC236E}"/>
              </a:ext>
            </a:extLst>
          </p:cNvPr>
          <p:cNvSpPr/>
          <p:nvPr/>
        </p:nvSpPr>
        <p:spPr bwMode="auto">
          <a:xfrm>
            <a:off x="3495180" y="4519828"/>
            <a:ext cx="2144776" cy="664371"/>
          </a:xfrm>
          <a:prstGeom prst="ellipse">
            <a:avLst/>
          </a:prstGeom>
          <a:solidFill>
            <a:srgbClr val="F4B18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>
                <a:solidFill>
                  <a:srgbClr val="843C0C"/>
                </a:solidFill>
              </a:rPr>
              <a:t>Throughput</a:t>
            </a:r>
            <a:endParaRPr lang="de-DE" dirty="0">
              <a:solidFill>
                <a:srgbClr val="843C0C"/>
              </a:solidFill>
            </a:endParaRPr>
          </a:p>
        </p:txBody>
      </p:sp>
      <p:pic>
        <p:nvPicPr>
          <p:cNvPr id="26" name="Audio 2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8206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32"/>
    </mc:Choice>
    <mc:Fallback>
      <p:transition spd="slow" advTm="33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- </a:t>
            </a:r>
            <a:r>
              <a:rPr lang="de-DE" dirty="0" err="1" smtClean="0"/>
              <a:t>Overview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CD82B796-5A90-164B-805D-FFC1F9D1BC79}"/>
              </a:ext>
            </a:extLst>
          </p:cNvPr>
          <p:cNvSpPr/>
          <p:nvPr/>
        </p:nvSpPr>
        <p:spPr bwMode="auto">
          <a:xfrm>
            <a:off x="3595460" y="3679337"/>
            <a:ext cx="1944216" cy="936104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/>
              <a:t>Tofino</a:t>
            </a:r>
            <a:r>
              <a:rPr lang="de-DE" dirty="0"/>
              <a:t> P4 Switch</a:t>
            </a:r>
          </a:p>
          <a:p>
            <a:pPr algn="ctr" eaLnBrk="1" hangingPunct="1"/>
            <a:r>
              <a:rPr lang="de-DE" dirty="0"/>
              <a:t>Switch App. Controller App.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9FF5FE5B-34FB-1E4A-A974-05189CFBD62B}"/>
              </a:ext>
            </a:extLst>
          </p:cNvPr>
          <p:cNvSpPr/>
          <p:nvPr/>
        </p:nvSpPr>
        <p:spPr bwMode="auto">
          <a:xfrm>
            <a:off x="6168008" y="1576374"/>
            <a:ext cx="1944216" cy="646112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/>
              <a:t>Host 2</a:t>
            </a:r>
          </a:p>
          <a:p>
            <a:pPr algn="ctr" eaLnBrk="1" hangingPunct="1"/>
            <a:r>
              <a:rPr lang="de-DE" dirty="0"/>
              <a:t>Receiver App.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CB84D5EC-57DE-864E-AC1F-A0D7D75C1D4F}"/>
              </a:ext>
            </a:extLst>
          </p:cNvPr>
          <p:cNvSpPr/>
          <p:nvPr/>
        </p:nvSpPr>
        <p:spPr bwMode="auto">
          <a:xfrm>
            <a:off x="9100556" y="1576374"/>
            <a:ext cx="1944216" cy="646112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/>
              <a:t>Offline Host</a:t>
            </a:r>
          </a:p>
          <a:p>
            <a:pPr algn="ctr" eaLnBrk="1" hangingPunct="1"/>
            <a:r>
              <a:rPr lang="de-DE" dirty="0" err="1"/>
              <a:t>Metadata</a:t>
            </a:r>
            <a:r>
              <a:rPr lang="de-DE" dirty="0"/>
              <a:t> Analyzer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F73427E-3250-F64B-8405-8061E08E7886}"/>
              </a:ext>
            </a:extLst>
          </p:cNvPr>
          <p:cNvCxnSpPr/>
          <p:nvPr/>
        </p:nvCxnSpPr>
        <p:spPr bwMode="auto">
          <a:xfrm>
            <a:off x="2673756" y="4154604"/>
            <a:ext cx="91183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6C6CE45F-B15A-9540-8236-7BDFA05DD82B}"/>
              </a:ext>
            </a:extLst>
          </p:cNvPr>
          <p:cNvSpPr txBox="1"/>
          <p:nvPr/>
        </p:nvSpPr>
        <p:spPr>
          <a:xfrm>
            <a:off x="2741925" y="4176090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F94014B4-52A8-534A-9A51-4213FF1BF126}"/>
              </a:ext>
            </a:extLst>
          </p:cNvPr>
          <p:cNvCxnSpPr>
            <a:cxnSpLocks/>
          </p:cNvCxnSpPr>
          <p:nvPr/>
        </p:nvCxnSpPr>
        <p:spPr bwMode="auto">
          <a:xfrm>
            <a:off x="5539676" y="4149080"/>
            <a:ext cx="62833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5B2E5EE-F6B6-F54A-87BF-363F5DE86245}"/>
              </a:ext>
            </a:extLst>
          </p:cNvPr>
          <p:cNvCxnSpPr>
            <a:cxnSpLocks/>
          </p:cNvCxnSpPr>
          <p:nvPr/>
        </p:nvCxnSpPr>
        <p:spPr bwMode="auto">
          <a:xfrm>
            <a:off x="8112224" y="4113076"/>
            <a:ext cx="62833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2" name="Oval 16">
            <a:extLst>
              <a:ext uri="{FF2B5EF4-FFF2-40B4-BE49-F238E27FC236}">
                <a16:creationId xmlns:a16="http://schemas.microsoft.com/office/drawing/2014/main" id="{57E3E162-070B-5042-8F89-73F0107C1408}"/>
              </a:ext>
            </a:extLst>
          </p:cNvPr>
          <p:cNvSpPr>
            <a:spLocks/>
          </p:cNvSpPr>
          <p:nvPr/>
        </p:nvSpPr>
        <p:spPr bwMode="auto">
          <a:xfrm>
            <a:off x="8740556" y="3933076"/>
            <a:ext cx="360000" cy="360000"/>
          </a:xfrm>
          <a:prstGeom prst="ellipse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de-DE" dirty="0">
              <a:solidFill>
                <a:schemeClr val="lt1"/>
              </a:solidFill>
              <a:latin typeface="+mn-lt"/>
            </a:endParaRPr>
          </a:p>
        </p:txBody>
      </p:sp>
      <p:cxnSp>
        <p:nvCxnSpPr>
          <p:cNvPr id="13" name="Gewinkelte Verbindung 17">
            <a:extLst>
              <a:ext uri="{FF2B5EF4-FFF2-40B4-BE49-F238E27FC236}">
                <a16:creationId xmlns:a16="http://schemas.microsoft.com/office/drawing/2014/main" id="{6AA6C17B-532F-D648-944C-07FFA3693C58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 bwMode="auto">
          <a:xfrm rot="5400000" flipH="1" flipV="1">
            <a:off x="4477835" y="1989164"/>
            <a:ext cx="1779907" cy="1600440"/>
          </a:xfrm>
          <a:prstGeom prst="bentConnector2">
            <a:avLst/>
          </a:prstGeom>
          <a:ln w="3810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B17BD93-7194-A448-A0F0-BC7385CF196F}"/>
              </a:ext>
            </a:extLst>
          </p:cNvPr>
          <p:cNvCxnSpPr>
            <a:cxnSpLocks/>
            <a:endCxn id="6" idx="2"/>
          </p:cNvCxnSpPr>
          <p:nvPr/>
        </p:nvCxnSpPr>
        <p:spPr bwMode="auto">
          <a:xfrm flipV="1">
            <a:off x="7140116" y="2222486"/>
            <a:ext cx="0" cy="1422538"/>
          </a:xfrm>
          <a:prstGeom prst="straightConnector1">
            <a:avLst/>
          </a:prstGeom>
          <a:ln w="3810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45A38D7-DF06-B64B-8FC7-952E0EF8B0D1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 bwMode="auto">
          <a:xfrm>
            <a:off x="8112224" y="1899430"/>
            <a:ext cx="988332" cy="0"/>
          </a:xfrm>
          <a:prstGeom prst="straightConnector1">
            <a:avLst/>
          </a:prstGeom>
          <a:ln w="3810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Oval 20">
            <a:extLst>
              <a:ext uri="{FF2B5EF4-FFF2-40B4-BE49-F238E27FC236}">
                <a16:creationId xmlns:a16="http://schemas.microsoft.com/office/drawing/2014/main" id="{CA2D93D3-A0BF-014F-96AC-66406B93F8F7}"/>
              </a:ext>
            </a:extLst>
          </p:cNvPr>
          <p:cNvSpPr/>
          <p:nvPr/>
        </p:nvSpPr>
        <p:spPr bwMode="auto">
          <a:xfrm>
            <a:off x="3481298" y="2426336"/>
            <a:ext cx="2144776" cy="664371"/>
          </a:xfrm>
          <a:prstGeom prst="ellipse">
            <a:avLst/>
          </a:prstGeom>
          <a:solidFill>
            <a:srgbClr val="F4B18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>
                <a:solidFill>
                  <a:srgbClr val="843C0C"/>
                </a:solidFill>
              </a:rPr>
              <a:t>Compression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17" name="Oval 21">
            <a:extLst>
              <a:ext uri="{FF2B5EF4-FFF2-40B4-BE49-F238E27FC236}">
                <a16:creationId xmlns:a16="http://schemas.microsoft.com/office/drawing/2014/main" id="{E6BD283A-AA0E-D04C-9A99-510E036DD72F}"/>
              </a:ext>
            </a:extLst>
          </p:cNvPr>
          <p:cNvSpPr/>
          <p:nvPr/>
        </p:nvSpPr>
        <p:spPr bwMode="auto">
          <a:xfrm>
            <a:off x="6067728" y="990201"/>
            <a:ext cx="2144776" cy="664371"/>
          </a:xfrm>
          <a:prstGeom prst="ellipse">
            <a:avLst/>
          </a:prstGeom>
          <a:solidFill>
            <a:srgbClr val="F4B183">
              <a:alpha val="5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>
                <a:solidFill>
                  <a:srgbClr val="843C0C"/>
                </a:solidFill>
              </a:rPr>
              <a:t>Processing Speed</a:t>
            </a:r>
          </a:p>
        </p:txBody>
      </p:sp>
      <p:sp>
        <p:nvSpPr>
          <p:cNvPr id="18" name="Oval 22">
            <a:extLst>
              <a:ext uri="{FF2B5EF4-FFF2-40B4-BE49-F238E27FC236}">
                <a16:creationId xmlns:a16="http://schemas.microsoft.com/office/drawing/2014/main" id="{30E000AD-54A5-9049-BE9E-289CE13305A3}"/>
              </a:ext>
            </a:extLst>
          </p:cNvPr>
          <p:cNvSpPr/>
          <p:nvPr/>
        </p:nvSpPr>
        <p:spPr bwMode="auto">
          <a:xfrm>
            <a:off x="9000276" y="969954"/>
            <a:ext cx="2144776" cy="664371"/>
          </a:xfrm>
          <a:prstGeom prst="ellipse">
            <a:avLst/>
          </a:prstGeom>
          <a:solidFill>
            <a:srgbClr val="F4B18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>
                <a:solidFill>
                  <a:srgbClr val="843C0C"/>
                </a:solidFill>
              </a:rPr>
              <a:t>Attack</a:t>
            </a:r>
            <a:r>
              <a:rPr lang="de-DE" dirty="0">
                <a:solidFill>
                  <a:srgbClr val="843C0C"/>
                </a:solidFill>
              </a:rPr>
              <a:t> </a:t>
            </a:r>
            <a:r>
              <a:rPr lang="de-DE" dirty="0" err="1">
                <a:solidFill>
                  <a:srgbClr val="843C0C"/>
                </a:solidFill>
              </a:rPr>
              <a:t>Detection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id="{51309A6F-043F-D543-BCF9-59F7737FB0B2}"/>
              </a:ext>
            </a:extLst>
          </p:cNvPr>
          <p:cNvSpPr/>
          <p:nvPr/>
        </p:nvSpPr>
        <p:spPr bwMode="auto">
          <a:xfrm>
            <a:off x="6168008" y="3677613"/>
            <a:ext cx="1944216" cy="936104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/>
              <a:t>Tofino</a:t>
            </a:r>
            <a:r>
              <a:rPr lang="de-DE" dirty="0"/>
              <a:t> P4 Switch</a:t>
            </a:r>
          </a:p>
          <a:p>
            <a:pPr algn="ctr" eaLnBrk="1" hangingPunct="1"/>
            <a:r>
              <a:rPr lang="de-DE" dirty="0"/>
              <a:t>Switch App. Controller App.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D400AC4-2E14-764B-BB88-385D62ABBF1E}"/>
              </a:ext>
            </a:extLst>
          </p:cNvPr>
          <p:cNvSpPr txBox="1"/>
          <p:nvPr/>
        </p:nvSpPr>
        <p:spPr>
          <a:xfrm>
            <a:off x="5510639" y="4212984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E3925F4-2BE9-284B-9585-7E587303168D}"/>
              </a:ext>
            </a:extLst>
          </p:cNvPr>
          <p:cNvSpPr txBox="1"/>
          <p:nvPr/>
        </p:nvSpPr>
        <p:spPr>
          <a:xfrm>
            <a:off x="7125503" y="3306470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4BA47706-2D80-AE47-9676-C2C44FD1661F}"/>
              </a:ext>
            </a:extLst>
          </p:cNvPr>
          <p:cNvSpPr txBox="1"/>
          <p:nvPr/>
        </p:nvSpPr>
        <p:spPr>
          <a:xfrm>
            <a:off x="4568977" y="3306470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sp>
        <p:nvSpPr>
          <p:cNvPr id="23" name="Abgerundetes Rechteck 22">
            <a:extLst>
              <a:ext uri="{FF2B5EF4-FFF2-40B4-BE49-F238E27FC236}">
                <a16:creationId xmlns:a16="http://schemas.microsoft.com/office/drawing/2014/main" id="{C80FEEBA-782F-904C-A5CF-06F5000689EE}"/>
              </a:ext>
            </a:extLst>
          </p:cNvPr>
          <p:cNvSpPr/>
          <p:nvPr/>
        </p:nvSpPr>
        <p:spPr bwMode="auto">
          <a:xfrm>
            <a:off x="708173" y="3831548"/>
            <a:ext cx="1944216" cy="646112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/>
              <a:t>Host 1</a:t>
            </a:r>
          </a:p>
          <a:p>
            <a:pPr algn="ctr" eaLnBrk="1" hangingPunct="1"/>
            <a:r>
              <a:rPr lang="de-DE" dirty="0"/>
              <a:t>Traffic Source</a:t>
            </a:r>
          </a:p>
        </p:txBody>
      </p:sp>
      <p:sp>
        <p:nvSpPr>
          <p:cNvPr id="24" name="Oval 31">
            <a:extLst>
              <a:ext uri="{FF2B5EF4-FFF2-40B4-BE49-F238E27FC236}">
                <a16:creationId xmlns:a16="http://schemas.microsoft.com/office/drawing/2014/main" id="{007F3C02-48BE-8B49-8071-3A03D9AC236E}"/>
              </a:ext>
            </a:extLst>
          </p:cNvPr>
          <p:cNvSpPr/>
          <p:nvPr/>
        </p:nvSpPr>
        <p:spPr bwMode="auto">
          <a:xfrm>
            <a:off x="3495180" y="4519828"/>
            <a:ext cx="2144776" cy="664371"/>
          </a:xfrm>
          <a:prstGeom prst="ellipse">
            <a:avLst/>
          </a:prstGeom>
          <a:solidFill>
            <a:srgbClr val="F4B183">
              <a:alpha val="5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>
                <a:solidFill>
                  <a:srgbClr val="843C0C"/>
                </a:solidFill>
              </a:rPr>
              <a:t>Throughput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6C6CE45F-B15A-9540-8236-7BDFA05DD82B}"/>
              </a:ext>
            </a:extLst>
          </p:cNvPr>
          <p:cNvSpPr txBox="1"/>
          <p:nvPr/>
        </p:nvSpPr>
        <p:spPr>
          <a:xfrm>
            <a:off x="4056049" y="5184199"/>
            <a:ext cx="10230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 smtClean="0">
                <a:latin typeface="+mn-lt"/>
              </a:rPr>
              <a:t>~98Gbps</a:t>
            </a:r>
            <a:endParaRPr lang="de-DE" sz="1600" b="0" dirty="0">
              <a:latin typeface="+mn-lt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6C6CE45F-B15A-9540-8236-7BDFA05DD82B}"/>
              </a:ext>
            </a:extLst>
          </p:cNvPr>
          <p:cNvSpPr txBox="1"/>
          <p:nvPr/>
        </p:nvSpPr>
        <p:spPr>
          <a:xfrm>
            <a:off x="6374522" y="615773"/>
            <a:ext cx="1531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 smtClean="0">
                <a:latin typeface="+mn-lt"/>
              </a:rPr>
              <a:t>At least </a:t>
            </a:r>
            <a:r>
              <a:rPr lang="de-DE" sz="1600" b="0" dirty="0" smtClean="0">
                <a:latin typeface="+mn-lt"/>
              </a:rPr>
              <a:t>7Gbps</a:t>
            </a:r>
            <a:endParaRPr lang="de-DE" sz="1600" b="0" dirty="0">
              <a:latin typeface="+mn-lt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573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432"/>
    </mc:Choice>
    <mc:Fallback>
      <p:transition spd="slow" advTm="484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Compression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P4 Switch </a:t>
            </a:r>
            <a:r>
              <a:rPr lang="de-DE" dirty="0" err="1"/>
              <a:t>Application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>
          <a:xfrm>
            <a:off x="263352" y="764704"/>
            <a:ext cx="11665296" cy="1800200"/>
          </a:xfrm>
        </p:spPr>
        <p:txBody>
          <a:bodyPr/>
          <a:lstStyle/>
          <a:p>
            <a:r>
              <a:rPr lang="de-DE" b="1" dirty="0" err="1"/>
              <a:t>Which</a:t>
            </a:r>
            <a:r>
              <a:rPr lang="de-DE" b="1" dirty="0"/>
              <a:t> </a:t>
            </a:r>
            <a:r>
              <a:rPr lang="de-DE" b="1" dirty="0" err="1"/>
              <a:t>compression</a:t>
            </a:r>
            <a:r>
              <a:rPr lang="de-DE" b="1" dirty="0"/>
              <a:t> </a:t>
            </a:r>
            <a:r>
              <a:rPr lang="de-DE" b="1" dirty="0" err="1"/>
              <a:t>does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switch</a:t>
            </a:r>
            <a:r>
              <a:rPr lang="de-DE" b="1" dirty="0"/>
              <a:t> </a:t>
            </a:r>
            <a:r>
              <a:rPr lang="de-DE" b="1" dirty="0" err="1"/>
              <a:t>achieve</a:t>
            </a:r>
            <a:r>
              <a:rPr lang="de-DE" b="1" dirty="0"/>
              <a:t> </a:t>
            </a:r>
            <a:r>
              <a:rPr lang="de-DE" b="1" dirty="0" err="1"/>
              <a:t>through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flow-based</a:t>
            </a:r>
            <a:r>
              <a:rPr lang="de-DE" b="1" dirty="0"/>
              <a:t> </a:t>
            </a:r>
            <a:r>
              <a:rPr lang="de-DE" b="1" dirty="0" err="1"/>
              <a:t>aggregation</a:t>
            </a:r>
            <a:r>
              <a:rPr lang="de-DE" b="1" dirty="0"/>
              <a:t>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metadata</a:t>
            </a:r>
            <a:r>
              <a:rPr lang="de-DE" b="1" dirty="0"/>
              <a:t> in </a:t>
            </a:r>
            <a:r>
              <a:rPr lang="de-DE" b="1" dirty="0" err="1"/>
              <a:t>its</a:t>
            </a:r>
            <a:r>
              <a:rPr lang="de-DE" b="1" dirty="0"/>
              <a:t> internal </a:t>
            </a:r>
            <a:r>
              <a:rPr lang="de-DE" b="1" dirty="0" err="1"/>
              <a:t>registers</a:t>
            </a:r>
            <a:r>
              <a:rPr lang="de-DE" b="1" dirty="0"/>
              <a:t>?</a:t>
            </a:r>
          </a:p>
          <a:p>
            <a:r>
              <a:rPr lang="de-DE" dirty="0"/>
              <a:t>PCAP </a:t>
            </a:r>
            <a:r>
              <a:rPr lang="de-DE" dirty="0" err="1"/>
              <a:t>replay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CICIDS2017 </a:t>
            </a:r>
            <a:r>
              <a:rPr lang="de-DE" dirty="0" err="1"/>
              <a:t>dataset</a:t>
            </a:r>
            <a:endParaRPr lang="de-DE" dirty="0"/>
          </a:p>
          <a:p>
            <a:r>
              <a:rPr lang="de-DE" dirty="0"/>
              <a:t>Input: ~11.7M </a:t>
            </a:r>
            <a:r>
              <a:rPr lang="de-DE" dirty="0" err="1"/>
              <a:t>packets</a:t>
            </a:r>
            <a:r>
              <a:rPr lang="de-DE" dirty="0"/>
              <a:t>, ~10,4 </a:t>
            </a:r>
            <a:r>
              <a:rPr lang="de-DE" dirty="0" smtClean="0"/>
              <a:t>GB</a:t>
            </a:r>
            <a:endParaRPr lang="de-DE" dirty="0"/>
          </a:p>
        </p:txBody>
      </p:sp>
      <p:grpSp>
        <p:nvGrpSpPr>
          <p:cNvPr id="10" name="Gruppieren 9"/>
          <p:cNvGrpSpPr/>
          <p:nvPr/>
        </p:nvGrpSpPr>
        <p:grpSpPr>
          <a:xfrm>
            <a:off x="5231904" y="2828448"/>
            <a:ext cx="6559238" cy="1800200"/>
            <a:chOff x="5231904" y="4149080"/>
            <a:chExt cx="6559238" cy="1800200"/>
          </a:xfrm>
        </p:grpSpPr>
        <p:pic>
          <p:nvPicPr>
            <p:cNvPr id="8" name="Grafik 7" descr="Bildschirmausschnitt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47928" y="4221088"/>
              <a:ext cx="6343214" cy="1450109"/>
            </a:xfrm>
            <a:prstGeom prst="rect">
              <a:avLst/>
            </a:prstGeom>
          </p:spPr>
        </p:pic>
        <p:sp>
          <p:nvSpPr>
            <p:cNvPr id="9" name="Rechteck 8"/>
            <p:cNvSpPr/>
            <p:nvPr/>
          </p:nvSpPr>
          <p:spPr bwMode="auto">
            <a:xfrm>
              <a:off x="5231904" y="4149080"/>
              <a:ext cx="1224136" cy="1800200"/>
            </a:xfrm>
            <a:prstGeom prst="rect">
              <a:avLst/>
            </a:prstGeom>
            <a:solidFill>
              <a:schemeClr val="bg1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 Rounded MT Bold" pitchFamily="34" charset="0"/>
              </a:endParaRPr>
            </a:p>
          </p:txBody>
        </p:sp>
      </p:grpSp>
      <p:pic>
        <p:nvPicPr>
          <p:cNvPr id="7" name="Grafik 6" descr="Bildschirmausschnitt"/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34" y="2874061"/>
            <a:ext cx="6354303" cy="1502219"/>
          </a:xfrm>
          <a:prstGeom prst="rect">
            <a:avLst/>
          </a:prstGeom>
        </p:spPr>
      </p:pic>
      <p:sp>
        <p:nvSpPr>
          <p:cNvPr id="11" name="Geschweifte Klammer rechts 10"/>
          <p:cNvSpPr/>
          <p:nvPr/>
        </p:nvSpPr>
        <p:spPr bwMode="auto">
          <a:xfrm rot="5400000">
            <a:off x="3602553" y="2071586"/>
            <a:ext cx="522398" cy="5184576"/>
          </a:xfrm>
          <a:prstGeom prst="rightBrac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2" name="Geschweifte Klammer rechts 11"/>
          <p:cNvSpPr/>
          <p:nvPr/>
        </p:nvSpPr>
        <p:spPr bwMode="auto">
          <a:xfrm rot="5400000">
            <a:off x="8823133" y="2035582"/>
            <a:ext cx="522398" cy="5256584"/>
          </a:xfrm>
          <a:prstGeom prst="rightBrac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13" name="Textfeld 12"/>
          <p:cNvSpPr txBox="1"/>
          <p:nvPr/>
        </p:nvSpPr>
        <p:spPr>
          <a:xfrm>
            <a:off x="3251684" y="5085183"/>
            <a:ext cx="12241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0" dirty="0" smtClean="0"/>
              <a:t>burst</a:t>
            </a:r>
            <a:endParaRPr lang="en-US" sz="1200" b="0" dirty="0"/>
          </a:p>
        </p:txBody>
      </p:sp>
      <p:sp>
        <p:nvSpPr>
          <p:cNvPr id="14" name="Textfeld 13"/>
          <p:cNvSpPr txBox="1"/>
          <p:nvPr/>
        </p:nvSpPr>
        <p:spPr>
          <a:xfrm>
            <a:off x="8472264" y="5085184"/>
            <a:ext cx="12241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0" dirty="0" err="1" smtClean="0"/>
              <a:t>realtime</a:t>
            </a:r>
            <a:endParaRPr lang="en-US" sz="1200" b="0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670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823"/>
    </mc:Choice>
    <mc:Fallback>
      <p:transition spd="slow" advTm="76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Evaluation - </a:t>
            </a:r>
            <a:r>
              <a:rPr lang="de-DE" dirty="0" err="1" smtClean="0"/>
              <a:t>Overview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5" name="Abgerundetes Rechteck 4">
            <a:extLst>
              <a:ext uri="{FF2B5EF4-FFF2-40B4-BE49-F238E27FC236}">
                <a16:creationId xmlns:a16="http://schemas.microsoft.com/office/drawing/2014/main" id="{CD82B796-5A90-164B-805D-FFC1F9D1BC79}"/>
              </a:ext>
            </a:extLst>
          </p:cNvPr>
          <p:cNvSpPr/>
          <p:nvPr/>
        </p:nvSpPr>
        <p:spPr bwMode="auto">
          <a:xfrm>
            <a:off x="3595460" y="3679337"/>
            <a:ext cx="1944216" cy="936104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/>
              <a:t>Tofino</a:t>
            </a:r>
            <a:r>
              <a:rPr lang="de-DE" dirty="0"/>
              <a:t> P4 Switch</a:t>
            </a:r>
          </a:p>
          <a:p>
            <a:pPr algn="ctr" eaLnBrk="1" hangingPunct="1"/>
            <a:r>
              <a:rPr lang="de-DE" dirty="0"/>
              <a:t>Switch App. Controller App.</a:t>
            </a:r>
          </a:p>
        </p:txBody>
      </p:sp>
      <p:sp>
        <p:nvSpPr>
          <p:cNvPr id="6" name="Abgerundetes Rechteck 5">
            <a:extLst>
              <a:ext uri="{FF2B5EF4-FFF2-40B4-BE49-F238E27FC236}">
                <a16:creationId xmlns:a16="http://schemas.microsoft.com/office/drawing/2014/main" id="{9FF5FE5B-34FB-1E4A-A974-05189CFBD62B}"/>
              </a:ext>
            </a:extLst>
          </p:cNvPr>
          <p:cNvSpPr/>
          <p:nvPr/>
        </p:nvSpPr>
        <p:spPr bwMode="auto">
          <a:xfrm>
            <a:off x="6168008" y="1576374"/>
            <a:ext cx="1944216" cy="646112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/>
              <a:t>Host 2</a:t>
            </a:r>
          </a:p>
          <a:p>
            <a:pPr algn="ctr" eaLnBrk="1" hangingPunct="1"/>
            <a:r>
              <a:rPr lang="de-DE" dirty="0"/>
              <a:t>Receiver App.</a:t>
            </a:r>
          </a:p>
        </p:txBody>
      </p:sp>
      <p:sp>
        <p:nvSpPr>
          <p:cNvPr id="7" name="Abgerundetes Rechteck 6">
            <a:extLst>
              <a:ext uri="{FF2B5EF4-FFF2-40B4-BE49-F238E27FC236}">
                <a16:creationId xmlns:a16="http://schemas.microsoft.com/office/drawing/2014/main" id="{CB84D5EC-57DE-864E-AC1F-A0D7D75C1D4F}"/>
              </a:ext>
            </a:extLst>
          </p:cNvPr>
          <p:cNvSpPr/>
          <p:nvPr/>
        </p:nvSpPr>
        <p:spPr bwMode="auto">
          <a:xfrm>
            <a:off x="9100556" y="1576374"/>
            <a:ext cx="1944216" cy="646112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/>
              <a:t>Offline Host</a:t>
            </a:r>
          </a:p>
          <a:p>
            <a:pPr algn="ctr" eaLnBrk="1" hangingPunct="1"/>
            <a:r>
              <a:rPr lang="de-DE" dirty="0" err="1"/>
              <a:t>Metadata</a:t>
            </a:r>
            <a:r>
              <a:rPr lang="de-DE" dirty="0"/>
              <a:t> Analyzer</a:t>
            </a:r>
          </a:p>
        </p:txBody>
      </p:sp>
      <p:cxnSp>
        <p:nvCxnSpPr>
          <p:cNvPr id="8" name="Gerade Verbindung mit Pfeil 7">
            <a:extLst>
              <a:ext uri="{FF2B5EF4-FFF2-40B4-BE49-F238E27FC236}">
                <a16:creationId xmlns:a16="http://schemas.microsoft.com/office/drawing/2014/main" id="{DF73427E-3250-F64B-8405-8061E08E7886}"/>
              </a:ext>
            </a:extLst>
          </p:cNvPr>
          <p:cNvCxnSpPr/>
          <p:nvPr/>
        </p:nvCxnSpPr>
        <p:spPr bwMode="auto">
          <a:xfrm>
            <a:off x="2673756" y="4154604"/>
            <a:ext cx="911834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6C6CE45F-B15A-9540-8236-7BDFA05DD82B}"/>
              </a:ext>
            </a:extLst>
          </p:cNvPr>
          <p:cNvSpPr txBox="1"/>
          <p:nvPr/>
        </p:nvSpPr>
        <p:spPr>
          <a:xfrm>
            <a:off x="2741925" y="4176090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cxnSp>
        <p:nvCxnSpPr>
          <p:cNvPr id="10" name="Gerade Verbindung mit Pfeil 9">
            <a:extLst>
              <a:ext uri="{FF2B5EF4-FFF2-40B4-BE49-F238E27FC236}">
                <a16:creationId xmlns:a16="http://schemas.microsoft.com/office/drawing/2014/main" id="{F94014B4-52A8-534A-9A51-4213FF1BF126}"/>
              </a:ext>
            </a:extLst>
          </p:cNvPr>
          <p:cNvCxnSpPr>
            <a:cxnSpLocks/>
          </p:cNvCxnSpPr>
          <p:nvPr/>
        </p:nvCxnSpPr>
        <p:spPr bwMode="auto">
          <a:xfrm>
            <a:off x="5539676" y="4149080"/>
            <a:ext cx="62833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cxnSp>
        <p:nvCxnSpPr>
          <p:cNvPr id="11" name="Gerade Verbindung mit Pfeil 10">
            <a:extLst>
              <a:ext uri="{FF2B5EF4-FFF2-40B4-BE49-F238E27FC236}">
                <a16:creationId xmlns:a16="http://schemas.microsoft.com/office/drawing/2014/main" id="{A5B2E5EE-F6B6-F54A-87BF-363F5DE86245}"/>
              </a:ext>
            </a:extLst>
          </p:cNvPr>
          <p:cNvCxnSpPr>
            <a:cxnSpLocks/>
          </p:cNvCxnSpPr>
          <p:nvPr/>
        </p:nvCxnSpPr>
        <p:spPr bwMode="auto">
          <a:xfrm>
            <a:off x="8112224" y="4113076"/>
            <a:ext cx="62833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sm" len="sm"/>
            <a:tailEnd type="triangle"/>
          </a:ln>
          <a:effectLst/>
        </p:spPr>
      </p:cxnSp>
      <p:sp>
        <p:nvSpPr>
          <p:cNvPr id="12" name="Oval 16">
            <a:extLst>
              <a:ext uri="{FF2B5EF4-FFF2-40B4-BE49-F238E27FC236}">
                <a16:creationId xmlns:a16="http://schemas.microsoft.com/office/drawing/2014/main" id="{57E3E162-070B-5042-8F89-73F0107C1408}"/>
              </a:ext>
            </a:extLst>
          </p:cNvPr>
          <p:cNvSpPr>
            <a:spLocks/>
          </p:cNvSpPr>
          <p:nvPr/>
        </p:nvSpPr>
        <p:spPr bwMode="auto">
          <a:xfrm>
            <a:off x="8740556" y="3933076"/>
            <a:ext cx="360000" cy="360000"/>
          </a:xfrm>
          <a:prstGeom prst="ellipse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de-DE" dirty="0">
              <a:solidFill>
                <a:schemeClr val="lt1"/>
              </a:solidFill>
              <a:latin typeface="+mn-lt"/>
            </a:endParaRPr>
          </a:p>
        </p:txBody>
      </p:sp>
      <p:cxnSp>
        <p:nvCxnSpPr>
          <p:cNvPr id="13" name="Gewinkelte Verbindung 17">
            <a:extLst>
              <a:ext uri="{FF2B5EF4-FFF2-40B4-BE49-F238E27FC236}">
                <a16:creationId xmlns:a16="http://schemas.microsoft.com/office/drawing/2014/main" id="{6AA6C17B-532F-D648-944C-07FFA3693C58}"/>
              </a:ext>
            </a:extLst>
          </p:cNvPr>
          <p:cNvCxnSpPr>
            <a:cxnSpLocks/>
            <a:stCxn id="5" idx="0"/>
            <a:endCxn id="6" idx="1"/>
          </p:cNvCxnSpPr>
          <p:nvPr/>
        </p:nvCxnSpPr>
        <p:spPr bwMode="auto">
          <a:xfrm rot="5400000" flipH="1" flipV="1">
            <a:off x="4477835" y="1989164"/>
            <a:ext cx="1779907" cy="1600440"/>
          </a:xfrm>
          <a:prstGeom prst="bentConnector2">
            <a:avLst/>
          </a:prstGeom>
          <a:ln w="3810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Gerade Verbindung mit Pfeil 13">
            <a:extLst>
              <a:ext uri="{FF2B5EF4-FFF2-40B4-BE49-F238E27FC236}">
                <a16:creationId xmlns:a16="http://schemas.microsoft.com/office/drawing/2014/main" id="{3B17BD93-7194-A448-A0F0-BC7385CF196F}"/>
              </a:ext>
            </a:extLst>
          </p:cNvPr>
          <p:cNvCxnSpPr>
            <a:cxnSpLocks/>
            <a:endCxn id="6" idx="2"/>
          </p:cNvCxnSpPr>
          <p:nvPr/>
        </p:nvCxnSpPr>
        <p:spPr bwMode="auto">
          <a:xfrm flipV="1">
            <a:off x="7140116" y="2222486"/>
            <a:ext cx="0" cy="1422538"/>
          </a:xfrm>
          <a:prstGeom prst="straightConnector1">
            <a:avLst/>
          </a:prstGeom>
          <a:ln w="3810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045A38D7-DF06-B64B-8FC7-952E0EF8B0D1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 bwMode="auto">
          <a:xfrm>
            <a:off x="8112224" y="1899430"/>
            <a:ext cx="988332" cy="0"/>
          </a:xfrm>
          <a:prstGeom prst="straightConnector1">
            <a:avLst/>
          </a:prstGeom>
          <a:ln w="3810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Oval 20">
            <a:extLst>
              <a:ext uri="{FF2B5EF4-FFF2-40B4-BE49-F238E27FC236}">
                <a16:creationId xmlns:a16="http://schemas.microsoft.com/office/drawing/2014/main" id="{CA2D93D3-A0BF-014F-96AC-66406B93F8F7}"/>
              </a:ext>
            </a:extLst>
          </p:cNvPr>
          <p:cNvSpPr/>
          <p:nvPr/>
        </p:nvSpPr>
        <p:spPr bwMode="auto">
          <a:xfrm>
            <a:off x="3481298" y="2426336"/>
            <a:ext cx="2144776" cy="664371"/>
          </a:xfrm>
          <a:prstGeom prst="ellipse">
            <a:avLst/>
          </a:prstGeom>
          <a:solidFill>
            <a:srgbClr val="F4B18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>
                <a:solidFill>
                  <a:srgbClr val="843C0C"/>
                </a:solidFill>
              </a:rPr>
              <a:t>Compression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17" name="Oval 21">
            <a:extLst>
              <a:ext uri="{FF2B5EF4-FFF2-40B4-BE49-F238E27FC236}">
                <a16:creationId xmlns:a16="http://schemas.microsoft.com/office/drawing/2014/main" id="{E6BD283A-AA0E-D04C-9A99-510E036DD72F}"/>
              </a:ext>
            </a:extLst>
          </p:cNvPr>
          <p:cNvSpPr/>
          <p:nvPr/>
        </p:nvSpPr>
        <p:spPr bwMode="auto">
          <a:xfrm>
            <a:off x="6067728" y="990201"/>
            <a:ext cx="2144776" cy="664371"/>
          </a:xfrm>
          <a:prstGeom prst="ellipse">
            <a:avLst/>
          </a:prstGeom>
          <a:solidFill>
            <a:srgbClr val="F4B183">
              <a:alpha val="5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>
                <a:solidFill>
                  <a:srgbClr val="843C0C"/>
                </a:solidFill>
              </a:rPr>
              <a:t>Processing Speed</a:t>
            </a:r>
          </a:p>
        </p:txBody>
      </p:sp>
      <p:sp>
        <p:nvSpPr>
          <p:cNvPr id="18" name="Oval 22">
            <a:extLst>
              <a:ext uri="{FF2B5EF4-FFF2-40B4-BE49-F238E27FC236}">
                <a16:creationId xmlns:a16="http://schemas.microsoft.com/office/drawing/2014/main" id="{30E000AD-54A5-9049-BE9E-289CE13305A3}"/>
              </a:ext>
            </a:extLst>
          </p:cNvPr>
          <p:cNvSpPr/>
          <p:nvPr/>
        </p:nvSpPr>
        <p:spPr bwMode="auto">
          <a:xfrm>
            <a:off x="9000276" y="969954"/>
            <a:ext cx="2144776" cy="664371"/>
          </a:xfrm>
          <a:prstGeom prst="ellipse">
            <a:avLst/>
          </a:prstGeom>
          <a:solidFill>
            <a:srgbClr val="F4B183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>
                <a:solidFill>
                  <a:srgbClr val="843C0C"/>
                </a:solidFill>
              </a:rPr>
              <a:t>Attack</a:t>
            </a:r>
            <a:r>
              <a:rPr lang="de-DE" dirty="0">
                <a:solidFill>
                  <a:srgbClr val="843C0C"/>
                </a:solidFill>
              </a:rPr>
              <a:t> </a:t>
            </a:r>
            <a:r>
              <a:rPr lang="de-DE" dirty="0" err="1">
                <a:solidFill>
                  <a:srgbClr val="843C0C"/>
                </a:solidFill>
              </a:rPr>
              <a:t>Detection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19" name="Abgerundetes Rechteck 18">
            <a:extLst>
              <a:ext uri="{FF2B5EF4-FFF2-40B4-BE49-F238E27FC236}">
                <a16:creationId xmlns:a16="http://schemas.microsoft.com/office/drawing/2014/main" id="{51309A6F-043F-D543-BCF9-59F7737FB0B2}"/>
              </a:ext>
            </a:extLst>
          </p:cNvPr>
          <p:cNvSpPr/>
          <p:nvPr/>
        </p:nvSpPr>
        <p:spPr bwMode="auto">
          <a:xfrm>
            <a:off x="6168008" y="3677613"/>
            <a:ext cx="1944216" cy="936104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/>
              <a:t>Tofino</a:t>
            </a:r>
            <a:r>
              <a:rPr lang="de-DE" dirty="0"/>
              <a:t> P4 Switch</a:t>
            </a:r>
          </a:p>
          <a:p>
            <a:pPr algn="ctr" eaLnBrk="1" hangingPunct="1"/>
            <a:r>
              <a:rPr lang="de-DE" dirty="0"/>
              <a:t>Switch App. Controller App.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AD400AC4-2E14-764B-BB88-385D62ABBF1E}"/>
              </a:ext>
            </a:extLst>
          </p:cNvPr>
          <p:cNvSpPr txBox="1"/>
          <p:nvPr/>
        </p:nvSpPr>
        <p:spPr>
          <a:xfrm>
            <a:off x="5510639" y="4212984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BE3925F4-2BE9-284B-9585-7E587303168D}"/>
              </a:ext>
            </a:extLst>
          </p:cNvPr>
          <p:cNvSpPr txBox="1"/>
          <p:nvPr/>
        </p:nvSpPr>
        <p:spPr>
          <a:xfrm>
            <a:off x="7125503" y="3306470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4BA47706-2D80-AE47-9676-C2C44FD1661F}"/>
              </a:ext>
            </a:extLst>
          </p:cNvPr>
          <p:cNvSpPr txBox="1"/>
          <p:nvPr/>
        </p:nvSpPr>
        <p:spPr>
          <a:xfrm>
            <a:off x="4568977" y="3306470"/>
            <a:ext cx="6864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>
                <a:latin typeface="+mn-lt"/>
              </a:rPr>
              <a:t>100G</a:t>
            </a:r>
          </a:p>
        </p:txBody>
      </p:sp>
      <p:sp>
        <p:nvSpPr>
          <p:cNvPr id="23" name="Abgerundetes Rechteck 22">
            <a:extLst>
              <a:ext uri="{FF2B5EF4-FFF2-40B4-BE49-F238E27FC236}">
                <a16:creationId xmlns:a16="http://schemas.microsoft.com/office/drawing/2014/main" id="{C80FEEBA-782F-904C-A5CF-06F5000689EE}"/>
              </a:ext>
            </a:extLst>
          </p:cNvPr>
          <p:cNvSpPr/>
          <p:nvPr/>
        </p:nvSpPr>
        <p:spPr bwMode="auto">
          <a:xfrm>
            <a:off x="708173" y="3831548"/>
            <a:ext cx="1944216" cy="646112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/>
              <a:t>Host 1</a:t>
            </a:r>
          </a:p>
          <a:p>
            <a:pPr algn="ctr" eaLnBrk="1" hangingPunct="1"/>
            <a:r>
              <a:rPr lang="de-DE" dirty="0"/>
              <a:t>Traffic Source</a:t>
            </a:r>
          </a:p>
        </p:txBody>
      </p:sp>
      <p:sp>
        <p:nvSpPr>
          <p:cNvPr id="24" name="Oval 31">
            <a:extLst>
              <a:ext uri="{FF2B5EF4-FFF2-40B4-BE49-F238E27FC236}">
                <a16:creationId xmlns:a16="http://schemas.microsoft.com/office/drawing/2014/main" id="{007F3C02-48BE-8B49-8071-3A03D9AC236E}"/>
              </a:ext>
            </a:extLst>
          </p:cNvPr>
          <p:cNvSpPr/>
          <p:nvPr/>
        </p:nvSpPr>
        <p:spPr bwMode="auto">
          <a:xfrm>
            <a:off x="3495180" y="4519828"/>
            <a:ext cx="2144776" cy="664371"/>
          </a:xfrm>
          <a:prstGeom prst="ellipse">
            <a:avLst/>
          </a:prstGeom>
          <a:solidFill>
            <a:srgbClr val="F4B183">
              <a:alpha val="50000"/>
            </a:srgb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err="1">
                <a:solidFill>
                  <a:srgbClr val="843C0C"/>
                </a:solidFill>
              </a:rPr>
              <a:t>Throughput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25" name="Textfeld 24">
            <a:extLst>
              <a:ext uri="{FF2B5EF4-FFF2-40B4-BE49-F238E27FC236}">
                <a16:creationId xmlns:a16="http://schemas.microsoft.com/office/drawing/2014/main" id="{6C6CE45F-B15A-9540-8236-7BDFA05DD82B}"/>
              </a:ext>
            </a:extLst>
          </p:cNvPr>
          <p:cNvSpPr txBox="1"/>
          <p:nvPr/>
        </p:nvSpPr>
        <p:spPr>
          <a:xfrm>
            <a:off x="4056049" y="5184199"/>
            <a:ext cx="10230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 smtClean="0">
                <a:latin typeface="+mn-lt"/>
              </a:rPr>
              <a:t>~98Gbps</a:t>
            </a:r>
            <a:endParaRPr lang="de-DE" sz="1600" b="0" dirty="0">
              <a:latin typeface="+mn-lt"/>
            </a:endParaRP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6C6CE45F-B15A-9540-8236-7BDFA05DD82B}"/>
              </a:ext>
            </a:extLst>
          </p:cNvPr>
          <p:cNvSpPr txBox="1"/>
          <p:nvPr/>
        </p:nvSpPr>
        <p:spPr>
          <a:xfrm>
            <a:off x="6374522" y="615773"/>
            <a:ext cx="15311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b="0" dirty="0" smtClean="0">
                <a:latin typeface="+mn-lt"/>
              </a:rPr>
              <a:t>At least </a:t>
            </a:r>
            <a:r>
              <a:rPr lang="de-DE" sz="1600" b="0" dirty="0" smtClean="0">
                <a:latin typeface="+mn-lt"/>
              </a:rPr>
              <a:t>7Gbps</a:t>
            </a:r>
            <a:endParaRPr lang="de-DE" sz="1600" b="0" dirty="0">
              <a:latin typeface="+mn-lt"/>
            </a:endParaRP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16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32"/>
    </mc:Choice>
    <mc:Fallback>
      <p:transition spd="slow" advTm="250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Attack</a:t>
            </a:r>
            <a:r>
              <a:rPr lang="de-DE" dirty="0"/>
              <a:t> </a:t>
            </a:r>
            <a:r>
              <a:rPr lang="de-DE" dirty="0" err="1"/>
              <a:t>Detection</a:t>
            </a:r>
            <a:r>
              <a:rPr lang="de-DE" dirty="0"/>
              <a:t> Rate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>
          <a:xfrm>
            <a:off x="263352" y="764704"/>
            <a:ext cx="11737304" cy="5544616"/>
          </a:xfrm>
        </p:spPr>
        <p:txBody>
          <a:bodyPr/>
          <a:lstStyle/>
          <a:p>
            <a:r>
              <a:rPr lang="de-DE" b="1" dirty="0" err="1"/>
              <a:t>Machine</a:t>
            </a:r>
            <a:r>
              <a:rPr lang="de-DE" b="1" dirty="0"/>
              <a:t> Learning Model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b="1" dirty="0"/>
              <a:t>Random </a:t>
            </a:r>
            <a:r>
              <a:rPr lang="de-DE" b="1" dirty="0" err="1"/>
              <a:t>Forest</a:t>
            </a:r>
            <a:r>
              <a:rPr lang="de-DE" b="1" dirty="0"/>
              <a:t> </a:t>
            </a:r>
            <a:r>
              <a:rPr lang="de-DE" dirty="0" err="1"/>
              <a:t>Algorithm</a:t>
            </a:r>
            <a:r>
              <a:rPr lang="de-DE" dirty="0"/>
              <a:t> (</a:t>
            </a:r>
            <a:r>
              <a:rPr lang="de-DE" dirty="0" err="1"/>
              <a:t>Scikit-learn</a:t>
            </a:r>
            <a:r>
              <a:rPr lang="de-DE" dirty="0"/>
              <a:t>)</a:t>
            </a:r>
          </a:p>
          <a:p>
            <a:r>
              <a:rPr lang="de-DE" b="1" dirty="0" err="1"/>
              <a:t>Metadata</a:t>
            </a:r>
            <a:r>
              <a:rPr lang="de-DE" b="1" dirty="0"/>
              <a:t> </a:t>
            </a:r>
            <a:r>
              <a:rPr lang="de-DE" b="1" dirty="0" err="1"/>
              <a:t>file</a:t>
            </a:r>
            <a:r>
              <a:rPr lang="de-DE" b="1" dirty="0"/>
              <a:t> </a:t>
            </a:r>
            <a:r>
              <a:rPr lang="de-DE" dirty="0" err="1"/>
              <a:t>generated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receiver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pre-processed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ML</a:t>
            </a:r>
            <a:br>
              <a:rPr lang="de-DE" dirty="0"/>
            </a:br>
            <a:r>
              <a:rPr lang="de-DE" dirty="0"/>
              <a:t>(</a:t>
            </a:r>
            <a:r>
              <a:rPr lang="de-DE" dirty="0" err="1"/>
              <a:t>labeling</a:t>
            </a:r>
            <a:r>
              <a:rPr lang="de-DE" dirty="0"/>
              <a:t>, </a:t>
            </a:r>
            <a:r>
              <a:rPr lang="de-DE" dirty="0" err="1"/>
              <a:t>removal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IP </a:t>
            </a:r>
            <a:r>
              <a:rPr lang="de-DE" dirty="0" err="1"/>
              <a:t>adresses</a:t>
            </a:r>
            <a:r>
              <a:rPr lang="de-DE" dirty="0"/>
              <a:t> etc.),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input</a:t>
            </a:r>
            <a:endParaRPr lang="de-DE" dirty="0"/>
          </a:p>
          <a:p>
            <a:pPr lvl="1"/>
            <a:r>
              <a:rPr lang="de-DE" b="1" dirty="0"/>
              <a:t>75%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b="1" dirty="0" err="1"/>
              <a:t>training</a:t>
            </a:r>
            <a:r>
              <a:rPr lang="de-DE" b="1" dirty="0"/>
              <a:t> </a:t>
            </a:r>
            <a:r>
              <a:rPr lang="de-DE" b="1" dirty="0" err="1"/>
              <a:t>set</a:t>
            </a:r>
            <a:r>
              <a:rPr lang="de-DE" b="1" dirty="0"/>
              <a:t> </a:t>
            </a:r>
            <a:r>
              <a:rPr lang="de-DE" dirty="0"/>
              <a:t>(</a:t>
            </a:r>
            <a:r>
              <a:rPr lang="de-DE" dirty="0" err="1"/>
              <a:t>randomized</a:t>
            </a:r>
            <a:r>
              <a:rPr lang="de-DE" dirty="0"/>
              <a:t> </a:t>
            </a:r>
            <a:r>
              <a:rPr lang="de-DE" dirty="0" err="1"/>
              <a:t>search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k-</a:t>
            </a:r>
            <a:r>
              <a:rPr lang="de-DE" dirty="0" err="1"/>
              <a:t>fold</a:t>
            </a:r>
            <a:r>
              <a:rPr lang="de-DE" dirty="0"/>
              <a:t> </a:t>
            </a:r>
            <a:r>
              <a:rPr lang="de-DE" dirty="0" err="1"/>
              <a:t>validation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hyperparameter</a:t>
            </a:r>
            <a:r>
              <a:rPr lang="de-DE" dirty="0"/>
              <a:t> </a:t>
            </a:r>
            <a:r>
              <a:rPr lang="de-DE" dirty="0" err="1"/>
              <a:t>tuning</a:t>
            </a:r>
            <a:r>
              <a:rPr lang="de-DE" dirty="0" smtClean="0"/>
              <a:t>)</a:t>
            </a:r>
          </a:p>
          <a:p>
            <a:pPr lvl="1"/>
            <a:r>
              <a:rPr lang="de-DE" b="1" dirty="0" smtClean="0"/>
              <a:t>25</a:t>
            </a:r>
            <a:r>
              <a:rPr lang="de-DE" b="1" dirty="0"/>
              <a:t>%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b="1" dirty="0" err="1"/>
              <a:t>validation</a:t>
            </a:r>
            <a:endParaRPr lang="de-DE" b="1" dirty="0"/>
          </a:p>
          <a:p>
            <a:r>
              <a:rPr lang="de-DE" b="1" dirty="0" err="1" smtClean="0"/>
              <a:t>Suricata</a:t>
            </a:r>
            <a:r>
              <a:rPr lang="de-DE" dirty="0" smtClean="0"/>
              <a:t> </a:t>
            </a:r>
            <a:r>
              <a:rPr lang="de-DE" dirty="0" err="1" smtClean="0"/>
              <a:t>configured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specific</a:t>
            </a:r>
            <a:r>
              <a:rPr lang="de-DE" dirty="0" smtClean="0"/>
              <a:t> </a:t>
            </a:r>
            <a:r>
              <a:rPr lang="de-DE" dirty="0" err="1" smtClean="0"/>
              <a:t>sections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en-US" dirty="0" smtClean="0"/>
              <a:t>Emerging </a:t>
            </a:r>
            <a:r>
              <a:rPr lang="en-US" dirty="0"/>
              <a:t>Threats Open</a:t>
            </a:r>
            <a:endParaRPr lang="de-DE" b="1" dirty="0"/>
          </a:p>
          <a:p>
            <a:endParaRPr lang="en-US" dirty="0"/>
          </a:p>
        </p:txBody>
      </p:sp>
      <p:pic>
        <p:nvPicPr>
          <p:cNvPr id="7" name="Grafik 6" descr="Bildschirmausschnitt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470" y="3140968"/>
            <a:ext cx="10517068" cy="2657846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45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487"/>
    </mc:Choice>
    <mc:Fallback>
      <p:transition spd="slow" advTm="654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Comparison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Conclusion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Due to recent trends, </a:t>
            </a:r>
            <a:r>
              <a:rPr lang="en-US" b="1" dirty="0" smtClean="0"/>
              <a:t>existing IDS solutions reach their limits. </a:t>
            </a:r>
            <a:br>
              <a:rPr lang="en-US" b="1" dirty="0" smtClean="0"/>
            </a:br>
            <a:r>
              <a:rPr lang="en-US" b="1" dirty="0" smtClean="0"/>
              <a:t>P4- and ML-based solutions </a:t>
            </a:r>
            <a:r>
              <a:rPr lang="en-US" dirty="0" smtClean="0"/>
              <a:t>can contribute to </a:t>
            </a:r>
            <a:r>
              <a:rPr lang="en-US" b="1" dirty="0" smtClean="0"/>
              <a:t>solve existing challenges</a:t>
            </a:r>
          </a:p>
          <a:p>
            <a:pPr marL="0" indent="0">
              <a:buNone/>
            </a:pPr>
            <a:endParaRPr lang="en-US" b="1" dirty="0" smtClean="0"/>
          </a:p>
          <a:p>
            <a:r>
              <a:rPr lang="en-US" dirty="0" smtClean="0"/>
              <a:t>This work designed, implemented and evaluated a </a:t>
            </a:r>
            <a:r>
              <a:rPr lang="en-US" b="1" dirty="0" smtClean="0"/>
              <a:t>P4-based metadata extraction </a:t>
            </a:r>
            <a:r>
              <a:rPr lang="en-US" dirty="0" smtClean="0"/>
              <a:t>in</a:t>
            </a:r>
            <a:r>
              <a:rPr lang="en-US" b="1" dirty="0" smtClean="0"/>
              <a:t> </a:t>
            </a:r>
            <a:r>
              <a:rPr lang="en-US" dirty="0" smtClean="0"/>
              <a:t>a security-related context</a:t>
            </a:r>
          </a:p>
          <a:p>
            <a:endParaRPr lang="en-US" b="1" dirty="0" smtClean="0"/>
          </a:p>
          <a:p>
            <a:r>
              <a:rPr lang="en-US" b="1" dirty="0" smtClean="0"/>
              <a:t>100 </a:t>
            </a:r>
            <a:r>
              <a:rPr lang="en-US" b="1" dirty="0" err="1" smtClean="0"/>
              <a:t>Gbit</a:t>
            </a:r>
            <a:r>
              <a:rPr lang="en-US" b="1" dirty="0" smtClean="0"/>
              <a:t>/s traffic </a:t>
            </a:r>
            <a:r>
              <a:rPr lang="en-US" dirty="0" smtClean="0"/>
              <a:t>has been </a:t>
            </a:r>
            <a:r>
              <a:rPr lang="en-US" b="1" dirty="0" smtClean="0"/>
              <a:t>compressed</a:t>
            </a:r>
            <a:r>
              <a:rPr lang="en-US" dirty="0" smtClean="0"/>
              <a:t> </a:t>
            </a:r>
            <a:r>
              <a:rPr lang="en-US" b="1" dirty="0" smtClean="0"/>
              <a:t>to a ~3 </a:t>
            </a:r>
            <a:r>
              <a:rPr lang="en-US" b="1" dirty="0" err="1" smtClean="0"/>
              <a:t>Gbit</a:t>
            </a:r>
            <a:r>
              <a:rPr lang="en-US" b="1" dirty="0" smtClean="0"/>
              <a:t>/s </a:t>
            </a:r>
            <a:r>
              <a:rPr lang="en-US" dirty="0" smtClean="0"/>
              <a:t>metadata stream, while still being able to </a:t>
            </a:r>
            <a:r>
              <a:rPr lang="en-US" b="1" dirty="0" smtClean="0"/>
              <a:t>classify flows with 99.70 % balanced accuracy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Future work: </a:t>
            </a:r>
          </a:p>
          <a:p>
            <a:pPr lvl="1"/>
            <a:r>
              <a:rPr lang="en-US" dirty="0" smtClean="0"/>
              <a:t>Live analysis and therefore earlier classification</a:t>
            </a:r>
          </a:p>
          <a:p>
            <a:pPr lvl="1"/>
            <a:r>
              <a:rPr lang="en-US" dirty="0" smtClean="0"/>
              <a:t>Additional attack scenarios</a:t>
            </a: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8778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600"/>
    </mc:Choice>
    <mc:Fallback>
      <p:transition spd="slow" advTm="19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Attention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16</a:t>
            </a:fld>
            <a:endParaRPr lang="en-US" dirty="0"/>
          </a:p>
        </p:txBody>
      </p:sp>
      <p:grpSp>
        <p:nvGrpSpPr>
          <p:cNvPr id="17" name="Gruppieren 16"/>
          <p:cNvGrpSpPr/>
          <p:nvPr/>
        </p:nvGrpSpPr>
        <p:grpSpPr>
          <a:xfrm>
            <a:off x="407368" y="908720"/>
            <a:ext cx="4745493" cy="3861768"/>
            <a:chOff x="-329037" y="542578"/>
            <a:chExt cx="4745493" cy="3861768"/>
          </a:xfrm>
        </p:grpSpPr>
        <p:sp>
          <p:nvSpPr>
            <p:cNvPr id="5" name="Textfeld 4"/>
            <p:cNvSpPr txBox="1"/>
            <p:nvPr/>
          </p:nvSpPr>
          <p:spPr>
            <a:xfrm rot="20603558">
              <a:off x="1703512" y="1628800"/>
              <a:ext cx="93610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600" dirty="0" smtClean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?</a:t>
              </a:r>
              <a:endParaRPr lang="de-DE" sz="9600" dirty="0">
                <a:solidFill>
                  <a:schemeClr val="accent1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" name="Textfeld 5"/>
            <p:cNvSpPr txBox="1"/>
            <p:nvPr/>
          </p:nvSpPr>
          <p:spPr>
            <a:xfrm rot="1478015">
              <a:off x="1260229" y="3066629"/>
              <a:ext cx="936104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7200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</a:rPr>
                <a:t>?</a:t>
              </a:r>
              <a:endParaRPr lang="de-DE" sz="7200" dirty="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2412357" y="2834686"/>
              <a:ext cx="93610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9600" dirty="0" smtClean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?</a:t>
              </a:r>
              <a:endParaRPr lang="de-DE" sz="96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8" name="Grafik 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900000">
              <a:off x="-329037" y="542578"/>
              <a:ext cx="2763410" cy="3165709"/>
            </a:xfrm>
            <a:prstGeom prst="rect">
              <a:avLst/>
            </a:prstGeom>
          </p:spPr>
        </p:pic>
        <p:pic>
          <p:nvPicPr>
            <p:cNvPr id="12" name="Grafik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80465" y="753818"/>
              <a:ext cx="2135991" cy="2446950"/>
            </a:xfrm>
            <a:prstGeom prst="rect">
              <a:avLst/>
            </a:prstGeom>
          </p:spPr>
        </p:pic>
      </p:grpSp>
      <p:sp>
        <p:nvSpPr>
          <p:cNvPr id="18" name="Inhaltsplatzhalter 3"/>
          <p:cNvSpPr txBox="1">
            <a:spLocks/>
          </p:cNvSpPr>
          <p:nvPr/>
        </p:nvSpPr>
        <p:spPr>
          <a:xfrm>
            <a:off x="620809" y="690894"/>
            <a:ext cx="5115151" cy="15802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/>
              </a:buClr>
              <a:buSzPct val="80000"/>
              <a:buFont typeface="Wingdings 3" pitchFamily="18" charset="2"/>
              <a:buChar char="u"/>
              <a:defRPr lang="en-GB" sz="2000" dirty="0" smtClean="0">
                <a:solidFill>
                  <a:srgbClr val="4D4D4D"/>
                </a:solidFill>
                <a:latin typeface="Segoe UI" pitchFamily="34" charset="0"/>
                <a:ea typeface="+mn-ea"/>
                <a:cs typeface="Segoe UI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/>
              </a:buClr>
              <a:buSzPct val="100000"/>
              <a:buFont typeface="Wingdings" pitchFamily="2" charset="2"/>
              <a:buChar char="§"/>
              <a:defRPr lang="en-GB" sz="2000" dirty="0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/>
              </a:buClr>
              <a:buChar char="–"/>
              <a:defRPr lang="en-GB" sz="2000" dirty="0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/>
              </a:buClr>
              <a:buChar char="•"/>
              <a:defRPr lang="en-GB" sz="2000" dirty="0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lang="en-GB" sz="2000" dirty="0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defRPr>
            </a:lvl5pPr>
            <a:lvl6pPr marL="2438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sz="2000">
                <a:solidFill>
                  <a:srgbClr val="4D4D4D"/>
                </a:solidFill>
                <a:latin typeface="+mn-lt"/>
              </a:defRPr>
            </a:lvl6pPr>
            <a:lvl7pPr marL="2895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sz="2000">
                <a:solidFill>
                  <a:srgbClr val="4D4D4D"/>
                </a:solidFill>
                <a:latin typeface="+mn-lt"/>
              </a:defRPr>
            </a:lvl7pPr>
            <a:lvl8pPr marL="3352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sz="2000">
                <a:solidFill>
                  <a:srgbClr val="4D4D4D"/>
                </a:solidFill>
                <a:latin typeface="+mn-lt"/>
              </a:defRPr>
            </a:lvl8pPr>
            <a:lvl9pPr marL="3810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sz="2000">
                <a:solidFill>
                  <a:srgbClr val="4D4D4D"/>
                </a:solidFill>
                <a:latin typeface="+mn-lt"/>
              </a:defRPr>
            </a:lvl9pPr>
          </a:lstStyle>
          <a:p>
            <a:r>
              <a:rPr lang="en-US" kern="0" dirty="0" smtClean="0"/>
              <a:t>Questions</a:t>
            </a:r>
            <a:endParaRPr lang="en-US" kern="0" dirty="0"/>
          </a:p>
        </p:txBody>
      </p:sp>
      <p:sp>
        <p:nvSpPr>
          <p:cNvPr id="19" name="Inhaltsplatzhalter 3"/>
          <p:cNvSpPr txBox="1">
            <a:spLocks/>
          </p:cNvSpPr>
          <p:nvPr/>
        </p:nvSpPr>
        <p:spPr>
          <a:xfrm>
            <a:off x="6438968" y="672064"/>
            <a:ext cx="5115151" cy="549324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/>
              </a:buClr>
              <a:buSzPct val="80000"/>
              <a:buFont typeface="Wingdings 3" pitchFamily="18" charset="2"/>
              <a:buChar char="u"/>
              <a:defRPr lang="en-GB" sz="2000" dirty="0" smtClean="0">
                <a:solidFill>
                  <a:srgbClr val="4D4D4D"/>
                </a:solidFill>
                <a:latin typeface="Segoe UI" pitchFamily="34" charset="0"/>
                <a:ea typeface="+mn-ea"/>
                <a:cs typeface="Segoe UI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/>
              </a:buClr>
              <a:buSzPct val="100000"/>
              <a:buFont typeface="Wingdings" pitchFamily="2" charset="2"/>
              <a:buChar char="§"/>
              <a:defRPr lang="en-GB" sz="2000" dirty="0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/>
              </a:buClr>
              <a:buChar char="–"/>
              <a:defRPr lang="en-GB" sz="2000" dirty="0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defRPr>
            </a:lvl3pPr>
            <a:lvl4pPr marL="1562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accent5"/>
              </a:buClr>
              <a:buChar char="•"/>
              <a:defRPr lang="en-GB" sz="2000" dirty="0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defRPr>
            </a:lvl4pPr>
            <a:lvl5pPr marL="1981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lang="en-GB" sz="2000" dirty="0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defRPr>
            </a:lvl5pPr>
            <a:lvl6pPr marL="2438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sz="2000">
                <a:solidFill>
                  <a:srgbClr val="4D4D4D"/>
                </a:solidFill>
                <a:latin typeface="+mn-lt"/>
              </a:defRPr>
            </a:lvl6pPr>
            <a:lvl7pPr marL="2895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sz="2000">
                <a:solidFill>
                  <a:srgbClr val="4D4D4D"/>
                </a:solidFill>
                <a:latin typeface="+mn-lt"/>
              </a:defRPr>
            </a:lvl7pPr>
            <a:lvl8pPr marL="3352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sz="2000">
                <a:solidFill>
                  <a:srgbClr val="4D4D4D"/>
                </a:solidFill>
                <a:latin typeface="+mn-lt"/>
              </a:defRPr>
            </a:lvl8pPr>
            <a:lvl9pPr marL="3810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 "/>
              <a:defRPr sz="2000">
                <a:solidFill>
                  <a:srgbClr val="4D4D4D"/>
                </a:solidFill>
                <a:latin typeface="+mn-lt"/>
              </a:defRPr>
            </a:lvl9pPr>
          </a:lstStyle>
          <a:p>
            <a:r>
              <a:rPr lang="en-US" kern="0" dirty="0" smtClean="0"/>
              <a:t>Links</a:t>
            </a:r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/>
          </a:p>
          <a:p>
            <a:endParaRPr lang="en-US" kern="0" dirty="0" smtClean="0"/>
          </a:p>
          <a:p>
            <a:endParaRPr lang="en-US" kern="0" dirty="0" smtClean="0"/>
          </a:p>
          <a:p>
            <a:endParaRPr lang="en-US" kern="0" dirty="0"/>
          </a:p>
          <a:p>
            <a:endParaRPr lang="en-US" kern="0" dirty="0"/>
          </a:p>
          <a:p>
            <a:endParaRPr lang="en-US" kern="0" dirty="0" smtClean="0"/>
          </a:p>
          <a:p>
            <a:pPr marL="0" indent="0">
              <a:buNone/>
            </a:pPr>
            <a:endParaRPr lang="en-US" kern="0" dirty="0" smtClean="0"/>
          </a:p>
          <a:p>
            <a:endParaRPr lang="en-US" kern="0" dirty="0"/>
          </a:p>
          <a:p>
            <a:r>
              <a:rPr lang="en-US" kern="0" dirty="0" smtClean="0"/>
              <a:t>Contact</a:t>
            </a:r>
          </a:p>
          <a:p>
            <a:pPr lvl="1"/>
            <a:r>
              <a:rPr lang="en-US" b="0" kern="0" dirty="0" smtClean="0">
                <a:hlinkClick r:id="rId5"/>
              </a:rPr>
              <a:t>nicholas.gray@uni-wuerzburg.de</a:t>
            </a:r>
            <a:endParaRPr lang="en-US" b="0" kern="0" dirty="0" smtClean="0"/>
          </a:p>
          <a:p>
            <a:pPr lvl="1"/>
            <a:r>
              <a:rPr lang="en-US" b="0" kern="0" dirty="0" smtClean="0">
                <a:hlinkClick r:id="rId6"/>
              </a:rPr>
              <a:t>katharina.dietz@uni-wuerzburg.de</a:t>
            </a:r>
            <a:endParaRPr lang="en-US" b="0" kern="0" dirty="0" smtClean="0"/>
          </a:p>
          <a:p>
            <a:pPr lvl="1"/>
            <a:r>
              <a:rPr lang="en-US" b="0" kern="0" dirty="0" smtClean="0">
                <a:hlinkClick r:id="rId7"/>
              </a:rPr>
              <a:t>michael.seufert@uni-wuerzburg.de</a:t>
            </a:r>
            <a:endParaRPr lang="en-US" b="0" kern="0" dirty="0"/>
          </a:p>
          <a:p>
            <a:endParaRPr lang="en-US" kern="0" dirty="0"/>
          </a:p>
        </p:txBody>
      </p:sp>
      <p:pic>
        <p:nvPicPr>
          <p:cNvPr id="20" name="Grafik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3377" y="2517283"/>
            <a:ext cx="1864701" cy="1550033"/>
          </a:xfrm>
          <a:prstGeom prst="rect">
            <a:avLst/>
          </a:prstGeom>
        </p:spPr>
      </p:pic>
      <p:pic>
        <p:nvPicPr>
          <p:cNvPr id="21" name="Grafik 2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040" y="1246736"/>
            <a:ext cx="1008112" cy="1018194"/>
          </a:xfrm>
          <a:prstGeom prst="rect">
            <a:avLst/>
          </a:prstGeom>
        </p:spPr>
      </p:pic>
      <p:sp>
        <p:nvSpPr>
          <p:cNvPr id="22" name="Textfeld 21"/>
          <p:cNvSpPr txBox="1"/>
          <p:nvPr/>
        </p:nvSpPr>
        <p:spPr>
          <a:xfrm>
            <a:off x="7957888" y="1408904"/>
            <a:ext cx="36579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https://www.informatik.uni-wuerzburg.de/comnet/</a:t>
            </a:r>
          </a:p>
        </p:txBody>
      </p:sp>
      <p:sp>
        <p:nvSpPr>
          <p:cNvPr id="23" name="Textfeld 22"/>
          <p:cNvSpPr txBox="1"/>
          <p:nvPr/>
        </p:nvSpPr>
        <p:spPr>
          <a:xfrm>
            <a:off x="8445378" y="2652975"/>
            <a:ext cx="27782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600" dirty="0"/>
              <a:t>https://github.com/lsinfo3/P4FeatureExtraction_HPSR2021</a:t>
            </a:r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8285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59"/>
    </mc:Choice>
    <mc:Fallback>
      <p:transition spd="slow" advTm="87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Throughput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A55780F-74F6-4C42-BCF4-AE5ACCF6A5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030" b="8488"/>
          <a:stretch/>
        </p:blipFill>
        <p:spPr>
          <a:xfrm>
            <a:off x="407368" y="1796576"/>
            <a:ext cx="4896073" cy="3600400"/>
          </a:xfrm>
          <a:prstGeom prst="rect">
            <a:avLst/>
          </a:prstGeom>
        </p:spPr>
      </p:pic>
      <p:pic>
        <p:nvPicPr>
          <p:cNvPr id="6" name="Grafik 5" descr="Bildschirmausschnitt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968" y="1782295"/>
            <a:ext cx="5574814" cy="3821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3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Receiver Application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de-DE" b="1" dirty="0" err="1"/>
              <a:t>Which</a:t>
            </a:r>
            <a:r>
              <a:rPr lang="de-DE" b="1" dirty="0"/>
              <a:t> </a:t>
            </a:r>
            <a:r>
              <a:rPr lang="de-DE" b="1" dirty="0" err="1"/>
              <a:t>processing</a:t>
            </a:r>
            <a:r>
              <a:rPr lang="de-DE" b="1" dirty="0"/>
              <a:t> </a:t>
            </a:r>
            <a:r>
              <a:rPr lang="de-DE" b="1" dirty="0" err="1"/>
              <a:t>speed</a:t>
            </a:r>
            <a:r>
              <a:rPr lang="de-DE" b="1" dirty="0"/>
              <a:t> </a:t>
            </a:r>
            <a:r>
              <a:rPr lang="de-DE" b="1" dirty="0" err="1"/>
              <a:t>does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receiver</a:t>
            </a:r>
            <a:r>
              <a:rPr lang="de-DE" b="1" dirty="0"/>
              <a:t> </a:t>
            </a:r>
            <a:r>
              <a:rPr lang="de-DE" b="1" dirty="0" err="1"/>
              <a:t>application</a:t>
            </a:r>
            <a:r>
              <a:rPr lang="de-DE" b="1" dirty="0"/>
              <a:t> </a:t>
            </a:r>
            <a:r>
              <a:rPr lang="de-DE" b="1" dirty="0" err="1"/>
              <a:t>achieve</a:t>
            </a:r>
            <a:r>
              <a:rPr lang="de-DE" b="1" dirty="0"/>
              <a:t>?</a:t>
            </a:r>
          </a:p>
          <a:p>
            <a:endParaRPr lang="de-DE" b="1" dirty="0"/>
          </a:p>
          <a:p>
            <a:r>
              <a:rPr lang="de-DE" dirty="0"/>
              <a:t>PCAP </a:t>
            </a:r>
            <a:r>
              <a:rPr lang="de-DE" dirty="0" err="1"/>
              <a:t>replay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metadata</a:t>
            </a:r>
            <a:r>
              <a:rPr lang="de-DE" dirty="0"/>
              <a:t> </a:t>
            </a:r>
            <a:r>
              <a:rPr lang="de-DE" dirty="0" err="1"/>
              <a:t>stream</a:t>
            </a:r>
            <a:r>
              <a:rPr lang="de-DE" dirty="0"/>
              <a:t> via </a:t>
            </a:r>
            <a:r>
              <a:rPr lang="de-DE" i="1" dirty="0" err="1"/>
              <a:t>tcpreplay</a:t>
            </a:r>
            <a:r>
              <a:rPr lang="de-DE" i="1" dirty="0"/>
              <a:t> </a:t>
            </a:r>
            <a:r>
              <a:rPr lang="de-DE" dirty="0"/>
              <a:t>(limited </a:t>
            </a:r>
            <a:r>
              <a:rPr lang="de-DE" dirty="0" err="1"/>
              <a:t>to</a:t>
            </a:r>
            <a:r>
              <a:rPr lang="de-DE" dirty="0"/>
              <a:t> 7 </a:t>
            </a:r>
            <a:r>
              <a:rPr lang="de-DE" dirty="0" err="1"/>
              <a:t>Gbit</a:t>
            </a:r>
            <a:r>
              <a:rPr lang="de-DE" dirty="0"/>
              <a:t>/s)</a:t>
            </a:r>
          </a:p>
          <a:p>
            <a:endParaRPr lang="de-DE" b="1" dirty="0"/>
          </a:p>
          <a:p>
            <a:r>
              <a:rPr lang="de-DE" b="1" dirty="0"/>
              <a:t>Performance </a:t>
            </a:r>
            <a:r>
              <a:rPr lang="de-DE" b="1" dirty="0" err="1"/>
              <a:t>of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receiver</a:t>
            </a:r>
            <a:r>
              <a:rPr lang="de-DE" b="1" dirty="0"/>
              <a:t> </a:t>
            </a:r>
            <a:r>
              <a:rPr lang="de-DE" b="1" dirty="0" err="1"/>
              <a:t>application</a:t>
            </a:r>
            <a:r>
              <a:rPr lang="de-DE" b="1" dirty="0"/>
              <a:t>: </a:t>
            </a:r>
            <a:br>
              <a:rPr lang="de-DE" b="1" dirty="0"/>
            </a:b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7 </a:t>
            </a:r>
            <a:r>
              <a:rPr lang="de-DE" dirty="0" err="1"/>
              <a:t>Gbit</a:t>
            </a:r>
            <a:r>
              <a:rPr lang="de-DE" dirty="0"/>
              <a:t>/s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metadata</a:t>
            </a:r>
            <a:r>
              <a:rPr lang="de-DE" dirty="0"/>
              <a:t> </a:t>
            </a:r>
            <a:r>
              <a:rPr lang="de-DE" dirty="0" err="1"/>
              <a:t>traffic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packet </a:t>
            </a:r>
            <a:r>
              <a:rPr lang="de-DE" dirty="0" err="1"/>
              <a:t>loss</a:t>
            </a:r>
            <a:endParaRPr lang="de-DE" dirty="0"/>
          </a:p>
          <a:p>
            <a:pPr marL="0" indent="0">
              <a:buNone/>
            </a:pPr>
            <a:endParaRPr lang="de-DE" dirty="0"/>
          </a:p>
          <a:p>
            <a:r>
              <a:rPr lang="de-DE" b="1" dirty="0"/>
              <a:t>Network </a:t>
            </a:r>
            <a:r>
              <a:rPr lang="de-DE" b="1" dirty="0" err="1"/>
              <a:t>performance</a:t>
            </a:r>
            <a:r>
              <a:rPr lang="de-DE" b="1" dirty="0"/>
              <a:t> </a:t>
            </a:r>
            <a:r>
              <a:rPr lang="de-DE" b="1" dirty="0" err="1"/>
              <a:t>verdict</a:t>
            </a:r>
            <a:r>
              <a:rPr lang="de-DE" dirty="0"/>
              <a:t>: </a:t>
            </a:r>
          </a:p>
          <a:p>
            <a:pPr lvl="1"/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traffic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100 </a:t>
            </a:r>
            <a:r>
              <a:rPr lang="de-DE" dirty="0" err="1"/>
              <a:t>Gbit</a:t>
            </a:r>
            <a:r>
              <a:rPr lang="de-DE" dirty="0"/>
              <a:t>/s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compressed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~3 </a:t>
            </a:r>
            <a:r>
              <a:rPr lang="de-DE" dirty="0" err="1"/>
              <a:t>Gbit</a:t>
            </a:r>
            <a:r>
              <a:rPr lang="de-DE" dirty="0"/>
              <a:t>/s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switch</a:t>
            </a:r>
            <a:endParaRPr lang="de-DE" dirty="0"/>
          </a:p>
          <a:p>
            <a:pPr lvl="1"/>
            <a:r>
              <a:rPr lang="de-DE" dirty="0"/>
              <a:t>Receiver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handle </a:t>
            </a:r>
            <a:r>
              <a:rPr lang="de-DE" dirty="0" err="1"/>
              <a:t>up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7 </a:t>
            </a:r>
            <a:r>
              <a:rPr lang="de-DE" dirty="0" err="1"/>
              <a:t>Gbit</a:t>
            </a:r>
            <a:r>
              <a:rPr lang="de-DE" dirty="0"/>
              <a:t>/s</a:t>
            </a:r>
          </a:p>
          <a:p>
            <a:pPr marL="457200" lvl="1" indent="0">
              <a:buNone/>
            </a:pPr>
            <a:r>
              <a:rPr lang="de-DE" dirty="0">
                <a:sym typeface="Wingdings" pitchFamily="2" charset="2"/>
              </a:rPr>
              <a:t> </a:t>
            </a:r>
            <a:r>
              <a:rPr lang="de-DE" dirty="0" err="1"/>
              <a:t>Entire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able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handle 100 </a:t>
            </a:r>
            <a:r>
              <a:rPr lang="de-DE" dirty="0" err="1"/>
              <a:t>Gbit</a:t>
            </a:r>
            <a:r>
              <a:rPr lang="de-DE" dirty="0"/>
              <a:t>/s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raw</a:t>
            </a:r>
            <a:r>
              <a:rPr lang="de-DE" dirty="0"/>
              <a:t> </a:t>
            </a:r>
            <a:r>
              <a:rPr lang="de-DE" dirty="0" err="1"/>
              <a:t>traffic</a:t>
            </a:r>
            <a:r>
              <a:rPr lang="de-DE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818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6B6A040-A36E-D249-84B0-AEE5A56CBEE2}"/>
              </a:ext>
            </a:extLst>
          </p:cNvPr>
          <p:cNvSpPr txBox="1"/>
          <p:nvPr/>
        </p:nvSpPr>
        <p:spPr>
          <a:xfrm>
            <a:off x="266939" y="792614"/>
            <a:ext cx="58326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>
                <a:latin typeface="+mn-lt"/>
              </a:rPr>
              <a:t>Recent</a:t>
            </a:r>
            <a:r>
              <a:rPr lang="de-DE" sz="2000" dirty="0">
                <a:latin typeface="+mn-lt"/>
              </a:rPr>
              <a:t> </a:t>
            </a:r>
            <a:r>
              <a:rPr lang="de-DE" sz="2000" dirty="0" err="1">
                <a:latin typeface="+mn-lt"/>
              </a:rPr>
              <a:t>trends</a:t>
            </a:r>
            <a:r>
              <a:rPr lang="de-DE" sz="2000" dirty="0" smtClean="0">
                <a:latin typeface="+mn-lt"/>
              </a:rPr>
              <a:t>:</a:t>
            </a:r>
            <a:br>
              <a:rPr lang="de-DE" sz="2000" dirty="0" smtClean="0">
                <a:latin typeface="+mn-lt"/>
              </a:rPr>
            </a:br>
            <a:endParaRPr lang="de-DE" sz="200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0" dirty="0">
                <a:latin typeface="+mn-lt"/>
              </a:rPr>
              <a:t>New </a:t>
            </a:r>
            <a:r>
              <a:rPr lang="de-DE" sz="2000" b="0" dirty="0" err="1">
                <a:latin typeface="+mn-lt"/>
              </a:rPr>
              <a:t>device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categories</a:t>
            </a:r>
            <a:r>
              <a:rPr lang="de-DE" sz="2000" b="0" dirty="0">
                <a:latin typeface="+mn-lt"/>
              </a:rPr>
              <a:t>: </a:t>
            </a:r>
            <a:r>
              <a:rPr lang="de-DE" sz="2000" dirty="0">
                <a:latin typeface="+mn-lt"/>
              </a:rPr>
              <a:t/>
            </a:r>
            <a:br>
              <a:rPr lang="de-DE" sz="2000" dirty="0">
                <a:latin typeface="+mn-lt"/>
              </a:rPr>
            </a:br>
            <a:r>
              <a:rPr lang="de-DE" sz="2000" b="0" dirty="0">
                <a:latin typeface="+mn-lt"/>
              </a:rPr>
              <a:t>mobile </a:t>
            </a:r>
            <a:r>
              <a:rPr lang="de-DE" sz="2000" b="0" dirty="0" err="1">
                <a:latin typeface="+mn-lt"/>
              </a:rPr>
              <a:t>devices</a:t>
            </a:r>
            <a:r>
              <a:rPr lang="de-DE" sz="2000" b="0" dirty="0">
                <a:latin typeface="+mn-lt"/>
              </a:rPr>
              <a:t>, </a:t>
            </a:r>
            <a:r>
              <a:rPr lang="de-DE" sz="2000" b="0" dirty="0" err="1">
                <a:latin typeface="+mn-lt"/>
              </a:rPr>
              <a:t>wearables</a:t>
            </a:r>
            <a:r>
              <a:rPr lang="de-DE" sz="2000" b="0" dirty="0">
                <a:latin typeface="+mn-lt"/>
              </a:rPr>
              <a:t>, </a:t>
            </a:r>
            <a:r>
              <a:rPr lang="de-DE" sz="2000" b="0" dirty="0" err="1">
                <a:latin typeface="+mn-lt"/>
              </a:rPr>
              <a:t>IoT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sensors</a:t>
            </a:r>
            <a:r>
              <a:rPr lang="de-DE" sz="2000" b="0" dirty="0">
                <a:latin typeface="+mn-lt"/>
              </a:rPr>
              <a:t>, …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0" dirty="0">
                <a:latin typeface="+mn-lt"/>
              </a:rPr>
              <a:t>New </a:t>
            </a:r>
            <a:r>
              <a:rPr lang="de-DE" sz="2000" b="0" dirty="0" err="1">
                <a:latin typeface="+mn-lt"/>
              </a:rPr>
              <a:t>applications</a:t>
            </a:r>
            <a:r>
              <a:rPr lang="de-DE" sz="2000" b="0" dirty="0">
                <a:latin typeface="+mn-lt"/>
              </a:rPr>
              <a:t>: </a:t>
            </a:r>
            <a:r>
              <a:rPr lang="de-DE" sz="2000" dirty="0">
                <a:latin typeface="+mn-lt"/>
              </a:rPr>
              <a:t/>
            </a:r>
            <a:br>
              <a:rPr lang="de-DE" sz="2000" dirty="0">
                <a:latin typeface="+mn-lt"/>
              </a:rPr>
            </a:br>
            <a:r>
              <a:rPr lang="de-DE" sz="2000" b="0" dirty="0" err="1">
                <a:latin typeface="+mn-lt"/>
              </a:rPr>
              <a:t>streaming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services</a:t>
            </a:r>
            <a:r>
              <a:rPr lang="de-DE" sz="2000" b="0" dirty="0">
                <a:latin typeface="+mn-lt"/>
              </a:rPr>
              <a:t>, </a:t>
            </a:r>
            <a:r>
              <a:rPr lang="de-DE" sz="2000" b="0" dirty="0" err="1">
                <a:latin typeface="+mn-lt"/>
              </a:rPr>
              <a:t>cloud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gaming</a:t>
            </a:r>
            <a:r>
              <a:rPr lang="de-DE" sz="2000" b="0" dirty="0">
                <a:latin typeface="+mn-lt"/>
              </a:rPr>
              <a:t>, 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0" dirty="0">
                <a:latin typeface="+mn-lt"/>
              </a:rPr>
              <a:t>New </a:t>
            </a:r>
            <a:r>
              <a:rPr lang="de-DE" sz="2000" b="0" dirty="0" err="1">
                <a:latin typeface="+mn-lt"/>
              </a:rPr>
              <a:t>traffic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patterns</a:t>
            </a:r>
            <a:endParaRPr lang="de-DE" sz="2000" b="0" dirty="0">
              <a:latin typeface="+mn-lt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EA599AA-3E8D-AD42-8225-397554E9C654}"/>
              </a:ext>
            </a:extLst>
          </p:cNvPr>
          <p:cNvSpPr txBox="1"/>
          <p:nvPr/>
        </p:nvSpPr>
        <p:spPr>
          <a:xfrm>
            <a:off x="6157273" y="792614"/>
            <a:ext cx="583264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dirty="0" err="1">
                <a:latin typeface="+mn-lt"/>
              </a:rPr>
              <a:t>Consequences</a:t>
            </a:r>
            <a:r>
              <a:rPr lang="de-DE" sz="2000" dirty="0">
                <a:latin typeface="+mn-lt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00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0" dirty="0" err="1">
                <a:latin typeface="+mn-lt"/>
              </a:rPr>
              <a:t>Increased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network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load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and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complexity</a:t>
            </a:r>
            <a:endParaRPr lang="de-DE" sz="2000" b="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000" b="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0" dirty="0">
                <a:latin typeface="+mn-lt"/>
              </a:rPr>
              <a:t>More sensitive </a:t>
            </a:r>
            <a:r>
              <a:rPr lang="de-DE" sz="2000" b="0" dirty="0" err="1">
                <a:latin typeface="+mn-lt"/>
              </a:rPr>
              <a:t>data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is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exchanged</a:t>
            </a:r>
            <a:endParaRPr lang="de-DE" sz="2000" b="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000" b="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000" b="0" dirty="0" err="1">
                <a:latin typeface="+mn-lt"/>
              </a:rPr>
              <a:t>Cyber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attacks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become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more</a:t>
            </a:r>
            <a:r>
              <a:rPr lang="de-DE" sz="2000" b="0" dirty="0">
                <a:latin typeface="+mn-lt"/>
              </a:rPr>
              <a:t> </a:t>
            </a:r>
            <a:r>
              <a:rPr lang="de-DE" sz="2000" b="0" dirty="0" err="1">
                <a:latin typeface="+mn-lt"/>
              </a:rPr>
              <a:t>frequent</a:t>
            </a:r>
            <a:endParaRPr lang="de-DE" sz="2000" b="0" dirty="0">
              <a:latin typeface="+mn-lt"/>
            </a:endParaRPr>
          </a:p>
          <a:p>
            <a:endParaRPr lang="de-DE" sz="2000" b="0" dirty="0">
              <a:latin typeface="+mn-lt"/>
            </a:endParaRPr>
          </a:p>
        </p:txBody>
      </p:sp>
      <p:grpSp>
        <p:nvGrpSpPr>
          <p:cNvPr id="7" name="Gruppieren 6">
            <a:extLst>
              <a:ext uri="{FF2B5EF4-FFF2-40B4-BE49-F238E27FC236}">
                <a16:creationId xmlns:a16="http://schemas.microsoft.com/office/drawing/2014/main" id="{5B1A6E74-B256-AA40-B0EA-BF2ADAB85AA4}"/>
              </a:ext>
            </a:extLst>
          </p:cNvPr>
          <p:cNvGrpSpPr/>
          <p:nvPr/>
        </p:nvGrpSpPr>
        <p:grpSpPr>
          <a:xfrm>
            <a:off x="178818" y="3126525"/>
            <a:ext cx="5671795" cy="2462873"/>
            <a:chOff x="-40095" y="853354"/>
            <a:chExt cx="6672889" cy="3089084"/>
          </a:xfrm>
        </p:grpSpPr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CD75CB96-8243-364E-9932-D67160264EC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-40095" y="860093"/>
              <a:ext cx="1708157" cy="1195710"/>
            </a:xfrm>
            <a:prstGeom prst="rect">
              <a:avLst/>
            </a:prstGeom>
          </p:spPr>
        </p:pic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CC47B8EB-B245-EB48-8602-B4EB5E01C94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35098" r="34114" b="13809"/>
            <a:stretch/>
          </p:blipFill>
          <p:spPr>
            <a:xfrm>
              <a:off x="2711624" y="2104870"/>
              <a:ext cx="3898902" cy="1837568"/>
            </a:xfrm>
            <a:prstGeom prst="rect">
              <a:avLst/>
            </a:prstGeom>
          </p:spPr>
        </p:pic>
        <p:pic>
          <p:nvPicPr>
            <p:cNvPr id="10" name="Grafik 9">
              <a:extLst>
                <a:ext uri="{FF2B5EF4-FFF2-40B4-BE49-F238E27FC236}">
                  <a16:creationId xmlns:a16="http://schemas.microsoft.com/office/drawing/2014/main" id="{56FCF61F-BFF8-DA40-BFC8-41B7B32D6BF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87488" y="853354"/>
              <a:ext cx="2301519" cy="1195711"/>
            </a:xfrm>
            <a:prstGeom prst="rect">
              <a:avLst/>
            </a:prstGeom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45310EF9-6118-C54B-BF73-B77E7D8E22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24349"/>
            <a:stretch/>
          </p:blipFill>
          <p:spPr>
            <a:xfrm>
              <a:off x="3863752" y="853355"/>
              <a:ext cx="2769042" cy="1179068"/>
            </a:xfrm>
            <a:prstGeom prst="rect">
              <a:avLst/>
            </a:prstGeom>
          </p:spPr>
        </p:pic>
        <p:pic>
          <p:nvPicPr>
            <p:cNvPr id="12" name="Grafik 11">
              <a:extLst>
                <a:ext uri="{FF2B5EF4-FFF2-40B4-BE49-F238E27FC236}">
                  <a16:creationId xmlns:a16="http://schemas.microsoft.com/office/drawing/2014/main" id="{360A9EC2-7C27-9C43-8E60-2C1B2052E94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07833" y="2092048"/>
              <a:ext cx="2445823" cy="1837569"/>
            </a:xfrm>
            <a:prstGeom prst="rect">
              <a:avLst/>
            </a:prstGeom>
          </p:spPr>
        </p:pic>
      </p:grpSp>
      <p:pic>
        <p:nvPicPr>
          <p:cNvPr id="15" name="Grafik 14" descr="Ein Bild, das Käfig, Spiel enthält.&#10;&#10;Automatisch generierte Beschreibung">
            <a:extLst>
              <a:ext uri="{FF2B5EF4-FFF2-40B4-BE49-F238E27FC236}">
                <a16:creationId xmlns:a16="http://schemas.microsoft.com/office/drawing/2014/main" id="{2C946F86-75C1-364C-856F-8B8CEA257897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48"/>
          <a:stretch/>
        </p:blipFill>
        <p:spPr>
          <a:xfrm>
            <a:off x="6192311" y="3126525"/>
            <a:ext cx="3216057" cy="1310587"/>
          </a:xfrm>
          <a:prstGeom prst="rect">
            <a:avLst/>
          </a:prstGeom>
        </p:spPr>
      </p:pic>
      <p:sp>
        <p:nvSpPr>
          <p:cNvPr id="17" name="Textfeld 59"/>
          <p:cNvSpPr txBox="1"/>
          <p:nvPr/>
        </p:nvSpPr>
        <p:spPr>
          <a:xfrm>
            <a:off x="2890100" y="5855332"/>
            <a:ext cx="5294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 smtClean="0">
                <a:sym typeface="Wingdings" panose="05000000000000000000" pitchFamily="2" charset="2"/>
              </a:rPr>
              <a:t> Security solutions need to keep pace</a:t>
            </a:r>
            <a:endParaRPr lang="en-US" sz="2000" dirty="0"/>
          </a:p>
        </p:txBody>
      </p:sp>
      <p:pic>
        <p:nvPicPr>
          <p:cNvPr id="18" name="Grafik 17" descr="Bildschirmausschnitt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17680" y="3160018"/>
            <a:ext cx="2410968" cy="1294879"/>
          </a:xfrm>
          <a:prstGeom prst="rect">
            <a:avLst/>
          </a:prstGeom>
        </p:spPr>
      </p:pic>
      <p:sp>
        <p:nvSpPr>
          <p:cNvPr id="19" name="Textfeld 59"/>
          <p:cNvSpPr txBox="1"/>
          <p:nvPr/>
        </p:nvSpPr>
        <p:spPr>
          <a:xfrm>
            <a:off x="6204770" y="4508103"/>
            <a:ext cx="2363471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050" b="0" dirty="0" smtClean="0">
                <a:sym typeface="Wingdings" panose="05000000000000000000" pitchFamily="2" charset="2"/>
              </a:rPr>
              <a:t>The Growth in Connected Devices is Expected to Generate 79.4ZB of Data in 2025</a:t>
            </a:r>
            <a:endParaRPr lang="en-US" sz="1050" b="0" dirty="0"/>
          </a:p>
        </p:txBody>
      </p:sp>
      <p:sp>
        <p:nvSpPr>
          <p:cNvPr id="20" name="Textfeld 59"/>
          <p:cNvSpPr txBox="1"/>
          <p:nvPr/>
        </p:nvSpPr>
        <p:spPr>
          <a:xfrm>
            <a:off x="9565177" y="4508103"/>
            <a:ext cx="2363471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050" b="0" dirty="0" smtClean="0">
                <a:sym typeface="Wingdings" panose="05000000000000000000" pitchFamily="2" charset="2"/>
              </a:rPr>
              <a:t>The Amount of Reported Flaws has </a:t>
            </a:r>
            <a:r>
              <a:rPr lang="en-US" sz="1050" b="0" dirty="0" err="1" smtClean="0">
                <a:sym typeface="Wingdings" panose="05000000000000000000" pitchFamily="2" charset="2"/>
              </a:rPr>
              <a:t>Trippeled</a:t>
            </a:r>
            <a:r>
              <a:rPr lang="en-US" sz="1050" b="0" dirty="0" smtClean="0">
                <a:sym typeface="Wingdings" panose="05000000000000000000" pitchFamily="2" charset="2"/>
              </a:rPr>
              <a:t> within the last 10 Years</a:t>
            </a:r>
            <a:endParaRPr lang="en-US" sz="1050" b="0" dirty="0"/>
          </a:p>
        </p:txBody>
      </p:sp>
      <p:pic>
        <p:nvPicPr>
          <p:cNvPr id="13" name="Audio 1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20591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52"/>
    </mc:Choice>
    <mc:Fallback>
      <p:transition spd="slow" advTm="44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6" grpId="0"/>
      <p:bldP spid="17" grpId="0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8" name="Grafik 17">
            <a:extLst>
              <a:ext uri="{FF2B5EF4-FFF2-40B4-BE49-F238E27FC236}">
                <a16:creationId xmlns:a16="http://schemas.microsoft.com/office/drawing/2014/main" id="{DEF6466E-7640-E846-8ECA-AC8D8C7FAB9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2" y="670370"/>
            <a:ext cx="5645367" cy="2699958"/>
          </a:xfrm>
          <a:prstGeom prst="rect">
            <a:avLst/>
          </a:prstGeom>
        </p:spPr>
      </p:pic>
      <p:sp>
        <p:nvSpPr>
          <p:cNvPr id="19" name="Rechteck 18"/>
          <p:cNvSpPr/>
          <p:nvPr/>
        </p:nvSpPr>
        <p:spPr bwMode="auto">
          <a:xfrm>
            <a:off x="479376" y="2276872"/>
            <a:ext cx="1296144" cy="28803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0" name="Rechteck 19"/>
          <p:cNvSpPr/>
          <p:nvPr/>
        </p:nvSpPr>
        <p:spPr bwMode="auto">
          <a:xfrm>
            <a:off x="1889568" y="2514231"/>
            <a:ext cx="1758159" cy="64807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1" name="Rechteck 20"/>
          <p:cNvSpPr/>
          <p:nvPr/>
        </p:nvSpPr>
        <p:spPr bwMode="auto">
          <a:xfrm>
            <a:off x="3215680" y="3082296"/>
            <a:ext cx="1296144" cy="28803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2" name="Rechteck 21"/>
          <p:cNvSpPr/>
          <p:nvPr/>
        </p:nvSpPr>
        <p:spPr bwMode="auto">
          <a:xfrm>
            <a:off x="4790695" y="2758843"/>
            <a:ext cx="1296144" cy="28803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23" name="Textfeld 59"/>
          <p:cNvSpPr txBox="1"/>
          <p:nvPr/>
        </p:nvSpPr>
        <p:spPr>
          <a:xfrm>
            <a:off x="320965" y="914107"/>
            <a:ext cx="1612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External Network</a:t>
            </a:r>
            <a:endParaRPr lang="en-US" sz="1200" dirty="0"/>
          </a:p>
        </p:txBody>
      </p:sp>
      <p:sp>
        <p:nvSpPr>
          <p:cNvPr id="25" name="Textfeld 59"/>
          <p:cNvSpPr txBox="1"/>
          <p:nvPr/>
        </p:nvSpPr>
        <p:spPr>
          <a:xfrm>
            <a:off x="3114842" y="906094"/>
            <a:ext cx="1612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Internal Network</a:t>
            </a:r>
            <a:endParaRPr lang="en-US" sz="1200" dirty="0"/>
          </a:p>
        </p:txBody>
      </p:sp>
      <p:sp>
        <p:nvSpPr>
          <p:cNvPr id="26" name="Textfeld 59"/>
          <p:cNvSpPr txBox="1"/>
          <p:nvPr/>
        </p:nvSpPr>
        <p:spPr>
          <a:xfrm>
            <a:off x="1649686" y="2495928"/>
            <a:ext cx="185402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0" dirty="0" smtClean="0"/>
              <a:t>Metadata Extraction</a:t>
            </a:r>
            <a:endParaRPr lang="en-US" sz="1200" b="0" dirty="0"/>
          </a:p>
        </p:txBody>
      </p:sp>
      <p:sp>
        <p:nvSpPr>
          <p:cNvPr id="27" name="Textfeld 59"/>
          <p:cNvSpPr txBox="1"/>
          <p:nvPr/>
        </p:nvSpPr>
        <p:spPr>
          <a:xfrm>
            <a:off x="1649686" y="2772927"/>
            <a:ext cx="185402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0" dirty="0" smtClean="0"/>
              <a:t>Analysis</a:t>
            </a:r>
            <a:endParaRPr lang="en-US" sz="1200" b="0" dirty="0"/>
          </a:p>
        </p:txBody>
      </p:sp>
      <p:sp>
        <p:nvSpPr>
          <p:cNvPr id="28" name="Textfeld 59"/>
          <p:cNvSpPr txBox="1"/>
          <p:nvPr/>
        </p:nvSpPr>
        <p:spPr>
          <a:xfrm>
            <a:off x="3057269" y="3181277"/>
            <a:ext cx="1612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IDS</a:t>
            </a:r>
            <a:endParaRPr lang="en-US" sz="1200" dirty="0"/>
          </a:p>
        </p:txBody>
      </p:sp>
      <p:pic>
        <p:nvPicPr>
          <p:cNvPr id="29" name="Grafik 28">
            <a:extLst>
              <a:ext uri="{FF2B5EF4-FFF2-40B4-BE49-F238E27FC236}">
                <a16:creationId xmlns:a16="http://schemas.microsoft.com/office/drawing/2014/main" id="{DEF6466E-7640-E846-8ECA-AC8D8C7FAB9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352" y="3730368"/>
            <a:ext cx="5645367" cy="2699958"/>
          </a:xfrm>
          <a:prstGeom prst="rect">
            <a:avLst/>
          </a:prstGeom>
        </p:spPr>
      </p:pic>
      <p:sp>
        <p:nvSpPr>
          <p:cNvPr id="30" name="Rechteck 29"/>
          <p:cNvSpPr/>
          <p:nvPr/>
        </p:nvSpPr>
        <p:spPr bwMode="auto">
          <a:xfrm>
            <a:off x="479376" y="5336870"/>
            <a:ext cx="1296144" cy="28803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31" name="Rechteck 30"/>
          <p:cNvSpPr/>
          <p:nvPr/>
        </p:nvSpPr>
        <p:spPr bwMode="auto">
          <a:xfrm>
            <a:off x="1889568" y="5574229"/>
            <a:ext cx="1758159" cy="64807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32" name="Rechteck 31"/>
          <p:cNvSpPr/>
          <p:nvPr/>
        </p:nvSpPr>
        <p:spPr bwMode="auto">
          <a:xfrm>
            <a:off x="3215680" y="6142294"/>
            <a:ext cx="1296144" cy="28803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33" name="Rechteck 32"/>
          <p:cNvSpPr/>
          <p:nvPr/>
        </p:nvSpPr>
        <p:spPr bwMode="auto">
          <a:xfrm>
            <a:off x="4790695" y="5818841"/>
            <a:ext cx="1296144" cy="288032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 Rounded MT Bold" pitchFamily="34" charset="0"/>
            </a:endParaRPr>
          </a:p>
        </p:txBody>
      </p:sp>
      <p:sp>
        <p:nvSpPr>
          <p:cNvPr id="34" name="Textfeld 59"/>
          <p:cNvSpPr txBox="1"/>
          <p:nvPr/>
        </p:nvSpPr>
        <p:spPr>
          <a:xfrm>
            <a:off x="320965" y="3974105"/>
            <a:ext cx="1612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External Network</a:t>
            </a:r>
            <a:endParaRPr lang="en-US" sz="1200" dirty="0"/>
          </a:p>
        </p:txBody>
      </p:sp>
      <p:sp>
        <p:nvSpPr>
          <p:cNvPr id="35" name="Textfeld 59"/>
          <p:cNvSpPr txBox="1"/>
          <p:nvPr/>
        </p:nvSpPr>
        <p:spPr>
          <a:xfrm>
            <a:off x="3114842" y="3966092"/>
            <a:ext cx="1612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Internal Network</a:t>
            </a:r>
            <a:endParaRPr lang="en-US" sz="1200" dirty="0"/>
          </a:p>
        </p:txBody>
      </p:sp>
      <p:sp>
        <p:nvSpPr>
          <p:cNvPr id="37" name="Textfeld 59"/>
          <p:cNvSpPr txBox="1"/>
          <p:nvPr/>
        </p:nvSpPr>
        <p:spPr>
          <a:xfrm>
            <a:off x="1649686" y="5832925"/>
            <a:ext cx="1854026" cy="27699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0" dirty="0" smtClean="0"/>
              <a:t>Analysis</a:t>
            </a:r>
            <a:endParaRPr lang="en-US" sz="1200" b="0" dirty="0"/>
          </a:p>
        </p:txBody>
      </p:sp>
      <p:sp>
        <p:nvSpPr>
          <p:cNvPr id="38" name="Textfeld 59"/>
          <p:cNvSpPr txBox="1"/>
          <p:nvPr/>
        </p:nvSpPr>
        <p:spPr>
          <a:xfrm>
            <a:off x="3057269" y="6241275"/>
            <a:ext cx="16129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 smtClean="0"/>
              <a:t>IDS</a:t>
            </a:r>
            <a:endParaRPr lang="en-US" sz="1200" dirty="0"/>
          </a:p>
        </p:txBody>
      </p:sp>
      <p:sp>
        <p:nvSpPr>
          <p:cNvPr id="41" name="Oval 71">
            <a:extLst>
              <a:ext uri="{FF2B5EF4-FFF2-40B4-BE49-F238E27FC236}">
                <a16:creationId xmlns:a16="http://schemas.microsoft.com/office/drawing/2014/main" id="{64A81329-6BF2-AB4A-A1B8-CE32B6FF5415}"/>
              </a:ext>
            </a:extLst>
          </p:cNvPr>
          <p:cNvSpPr/>
          <p:nvPr/>
        </p:nvSpPr>
        <p:spPr bwMode="auto">
          <a:xfrm>
            <a:off x="3031679" y="5623239"/>
            <a:ext cx="663290" cy="391203"/>
          </a:xfrm>
          <a:prstGeom prst="ellipse">
            <a:avLst/>
          </a:prstGeom>
          <a:solidFill>
            <a:srgbClr val="CB9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>
                <a:solidFill>
                  <a:srgbClr val="843C0C"/>
                </a:solidFill>
              </a:rPr>
              <a:t>ML</a:t>
            </a:r>
          </a:p>
        </p:txBody>
      </p:sp>
      <p:cxnSp>
        <p:nvCxnSpPr>
          <p:cNvPr id="44" name="Gerade Verbindung mit Pfeil 43">
            <a:extLst>
              <a:ext uri="{FF2B5EF4-FFF2-40B4-BE49-F238E27FC236}">
                <a16:creationId xmlns:a16="http://schemas.microsoft.com/office/drawing/2014/main" id="{234A8125-15F0-0147-A41C-6227C3D9B44B}"/>
              </a:ext>
            </a:extLst>
          </p:cNvPr>
          <p:cNvCxnSpPr>
            <a:cxnSpLocks/>
          </p:cNvCxnSpPr>
          <p:nvPr/>
        </p:nvCxnSpPr>
        <p:spPr bwMode="auto">
          <a:xfrm flipH="1">
            <a:off x="9078589" y="2842772"/>
            <a:ext cx="8488" cy="648072"/>
          </a:xfrm>
          <a:prstGeom prst="straightConnector1">
            <a:avLst/>
          </a:prstGeom>
          <a:ln w="123825">
            <a:solidFill>
              <a:schemeClr val="dk1">
                <a:shade val="95000"/>
                <a:satMod val="105000"/>
              </a:schemeClr>
            </a:solidFill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5" name="Textfeld 44">
            <a:extLst>
              <a:ext uri="{FF2B5EF4-FFF2-40B4-BE49-F238E27FC236}">
                <a16:creationId xmlns:a16="http://schemas.microsoft.com/office/drawing/2014/main" id="{C3871418-8ACC-A442-9A7E-9E9FD8574A15}"/>
              </a:ext>
            </a:extLst>
          </p:cNvPr>
          <p:cNvSpPr txBox="1"/>
          <p:nvPr/>
        </p:nvSpPr>
        <p:spPr>
          <a:xfrm>
            <a:off x="6816080" y="1340768"/>
            <a:ext cx="4559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0" dirty="0" err="1">
                <a:latin typeface="+mn-lt"/>
              </a:rPr>
              <a:t>Existing</a:t>
            </a:r>
            <a:r>
              <a:rPr lang="de-DE" sz="2400" b="0" dirty="0">
                <a:latin typeface="+mn-lt"/>
              </a:rPr>
              <a:t> </a:t>
            </a:r>
            <a:r>
              <a:rPr lang="de-DE" sz="2400" b="0" dirty="0" err="1">
                <a:latin typeface="+mn-lt"/>
              </a:rPr>
              <a:t>solutions</a:t>
            </a:r>
            <a:r>
              <a:rPr lang="de-DE" sz="2400" b="0" dirty="0">
                <a:latin typeface="+mn-lt"/>
              </a:rPr>
              <a:t> do not </a:t>
            </a:r>
            <a:r>
              <a:rPr lang="de-DE" sz="2400" b="0" dirty="0" err="1">
                <a:latin typeface="+mn-lt"/>
              </a:rPr>
              <a:t>scale</a:t>
            </a:r>
            <a:r>
              <a:rPr lang="de-DE" sz="2400" b="0" dirty="0">
                <a:latin typeface="+mn-lt"/>
              </a:rPr>
              <a:t> </a:t>
            </a:r>
            <a:r>
              <a:rPr lang="de-DE" sz="2400" b="0" dirty="0" err="1">
                <a:latin typeface="+mn-lt"/>
              </a:rPr>
              <a:t>very</a:t>
            </a:r>
            <a:r>
              <a:rPr lang="de-DE" sz="2400" b="0" dirty="0">
                <a:latin typeface="+mn-lt"/>
              </a:rPr>
              <a:t> </a:t>
            </a:r>
            <a:r>
              <a:rPr lang="de-DE" sz="2400" b="0" dirty="0" err="1">
                <a:latin typeface="+mn-lt"/>
              </a:rPr>
              <a:t>well</a:t>
            </a:r>
            <a:endParaRPr lang="de-DE" sz="2400" b="0" dirty="0">
              <a:latin typeface="+mn-lt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de-DE" sz="2400" b="0" dirty="0">
              <a:latin typeface="+mn-lt"/>
            </a:endParaRPr>
          </a:p>
          <a:p>
            <a:pPr algn="ctr"/>
            <a:endParaRPr lang="de-DE" sz="2400" b="0" dirty="0">
              <a:latin typeface="+mn-lt"/>
            </a:endParaRP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B1116B69-0C1E-AB46-A17F-BD90DD20EAAA}"/>
              </a:ext>
            </a:extLst>
          </p:cNvPr>
          <p:cNvSpPr txBox="1"/>
          <p:nvPr/>
        </p:nvSpPr>
        <p:spPr>
          <a:xfrm>
            <a:off x="6784776" y="3822658"/>
            <a:ext cx="4559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400" b="0" dirty="0" err="1">
                <a:latin typeface="+mn-lt"/>
              </a:rPr>
              <a:t>Increase</a:t>
            </a:r>
            <a:r>
              <a:rPr lang="de-DE" sz="2400" b="0" dirty="0">
                <a:latin typeface="+mn-lt"/>
              </a:rPr>
              <a:t> </a:t>
            </a:r>
            <a:r>
              <a:rPr lang="de-DE" sz="2400" b="0" dirty="0" err="1">
                <a:latin typeface="+mn-lt"/>
              </a:rPr>
              <a:t>scalability</a:t>
            </a:r>
            <a:r>
              <a:rPr lang="de-DE" sz="2400" b="0" dirty="0">
                <a:latin typeface="+mn-lt"/>
              </a:rPr>
              <a:t> </a:t>
            </a:r>
            <a:r>
              <a:rPr lang="de-DE" sz="2400" b="0" dirty="0" err="1">
                <a:latin typeface="+mn-lt"/>
              </a:rPr>
              <a:t>with</a:t>
            </a:r>
            <a:r>
              <a:rPr lang="de-DE" sz="2400" b="0" dirty="0">
                <a:latin typeface="+mn-lt"/>
              </a:rPr>
              <a:t> P4</a:t>
            </a:r>
          </a:p>
          <a:p>
            <a:pPr algn="ctr"/>
            <a:endParaRPr lang="de-DE" sz="2400" b="0" dirty="0">
              <a:latin typeface="+mn-lt"/>
            </a:endParaRPr>
          </a:p>
          <a:p>
            <a:pPr algn="ctr"/>
            <a:r>
              <a:rPr lang="de-DE" sz="2400" b="0" dirty="0" err="1">
                <a:latin typeface="+mn-lt"/>
              </a:rPr>
              <a:t>Reduce</a:t>
            </a:r>
            <a:r>
              <a:rPr lang="de-DE" sz="2400" b="0" dirty="0">
                <a:latin typeface="+mn-lt"/>
              </a:rPr>
              <a:t> </a:t>
            </a:r>
            <a:r>
              <a:rPr lang="de-DE" sz="2400" b="0" dirty="0" err="1">
                <a:latin typeface="+mn-lt"/>
              </a:rPr>
              <a:t>complexity</a:t>
            </a:r>
            <a:r>
              <a:rPr lang="de-DE" sz="2400" b="0" dirty="0">
                <a:latin typeface="+mn-lt"/>
              </a:rPr>
              <a:t> </a:t>
            </a:r>
            <a:r>
              <a:rPr lang="de-DE" sz="2400" b="0" dirty="0" err="1">
                <a:latin typeface="+mn-lt"/>
              </a:rPr>
              <a:t>with</a:t>
            </a:r>
            <a:r>
              <a:rPr lang="de-DE" sz="2400" b="0" dirty="0">
                <a:latin typeface="+mn-lt"/>
              </a:rPr>
              <a:t> </a:t>
            </a:r>
            <a:br>
              <a:rPr lang="de-DE" sz="2400" b="0" dirty="0">
                <a:latin typeface="+mn-lt"/>
              </a:rPr>
            </a:br>
            <a:r>
              <a:rPr lang="de-DE" sz="2400" b="0" dirty="0">
                <a:latin typeface="+mn-lt"/>
              </a:rPr>
              <a:t>ML-</a:t>
            </a:r>
            <a:r>
              <a:rPr lang="de-DE" sz="2400" b="0" dirty="0" err="1">
                <a:latin typeface="+mn-lt"/>
              </a:rPr>
              <a:t>enabled</a:t>
            </a:r>
            <a:r>
              <a:rPr lang="de-DE" sz="2400" b="0" dirty="0">
                <a:latin typeface="+mn-lt"/>
              </a:rPr>
              <a:t> </a:t>
            </a:r>
            <a:r>
              <a:rPr lang="de-DE" sz="2400" b="0" dirty="0" err="1">
                <a:latin typeface="+mn-lt"/>
              </a:rPr>
              <a:t>analysis</a:t>
            </a:r>
            <a:endParaRPr lang="de-DE" sz="2400" b="0" dirty="0">
              <a:latin typeface="+mn-lt"/>
            </a:endParaRPr>
          </a:p>
        </p:txBody>
      </p:sp>
      <p:cxnSp>
        <p:nvCxnSpPr>
          <p:cNvPr id="49" name="Gerader Verbinder 48"/>
          <p:cNvCxnSpPr/>
          <p:nvPr/>
        </p:nvCxnSpPr>
        <p:spPr bwMode="auto">
          <a:xfrm>
            <a:off x="1889568" y="1691641"/>
            <a:ext cx="60603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51" name="Gerader Verbinder 50"/>
          <p:cNvCxnSpPr/>
          <p:nvPr/>
        </p:nvCxnSpPr>
        <p:spPr bwMode="auto">
          <a:xfrm flipV="1">
            <a:off x="2811826" y="1687832"/>
            <a:ext cx="691886" cy="3809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53" name="Gerader Verbinder 52"/>
          <p:cNvCxnSpPr/>
          <p:nvPr/>
        </p:nvCxnSpPr>
        <p:spPr bwMode="auto">
          <a:xfrm>
            <a:off x="4339234" y="1687832"/>
            <a:ext cx="748654" cy="3809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55" name="Gerader Verbinder 54"/>
          <p:cNvCxnSpPr/>
          <p:nvPr/>
        </p:nvCxnSpPr>
        <p:spPr bwMode="auto">
          <a:xfrm flipV="1">
            <a:off x="4339234" y="979739"/>
            <a:ext cx="820662" cy="5378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57" name="Gerader Verbinder 56"/>
          <p:cNvCxnSpPr/>
          <p:nvPr/>
        </p:nvCxnSpPr>
        <p:spPr bwMode="auto">
          <a:xfrm>
            <a:off x="4212095" y="1782754"/>
            <a:ext cx="738858" cy="44359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64" name="Gerader Verbinder 63"/>
          <p:cNvCxnSpPr/>
          <p:nvPr/>
        </p:nvCxnSpPr>
        <p:spPr bwMode="auto">
          <a:xfrm>
            <a:off x="3892157" y="1882756"/>
            <a:ext cx="0" cy="55028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47" name="Gewitterblitz 46"/>
          <p:cNvSpPr/>
          <p:nvPr/>
        </p:nvSpPr>
        <p:spPr bwMode="auto">
          <a:xfrm>
            <a:off x="3519928" y="1744566"/>
            <a:ext cx="606681" cy="841837"/>
          </a:xfrm>
          <a:prstGeom prst="lightningBolt">
            <a:avLst/>
          </a:prstGeom>
          <a:solidFill>
            <a:srgbClr val="CB997B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endParaRPr lang="en-US">
              <a:solidFill>
                <a:srgbClr val="843C0C"/>
              </a:solidFill>
              <a:latin typeface="+mn-lt"/>
            </a:endParaRPr>
          </a:p>
        </p:txBody>
      </p:sp>
      <p:cxnSp>
        <p:nvCxnSpPr>
          <p:cNvPr id="69" name="Gerader Verbinder 68"/>
          <p:cNvCxnSpPr/>
          <p:nvPr/>
        </p:nvCxnSpPr>
        <p:spPr bwMode="auto">
          <a:xfrm>
            <a:off x="1890961" y="4766486"/>
            <a:ext cx="606032" cy="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70" name="Gerader Verbinder 69"/>
          <p:cNvCxnSpPr/>
          <p:nvPr/>
        </p:nvCxnSpPr>
        <p:spPr bwMode="auto">
          <a:xfrm flipV="1">
            <a:off x="2813219" y="4762677"/>
            <a:ext cx="691886" cy="3809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71" name="Gerader Verbinder 70"/>
          <p:cNvCxnSpPr/>
          <p:nvPr/>
        </p:nvCxnSpPr>
        <p:spPr bwMode="auto">
          <a:xfrm>
            <a:off x="4340627" y="4762677"/>
            <a:ext cx="748654" cy="3809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72" name="Gerader Verbinder 71"/>
          <p:cNvCxnSpPr/>
          <p:nvPr/>
        </p:nvCxnSpPr>
        <p:spPr bwMode="auto">
          <a:xfrm flipV="1">
            <a:off x="4340627" y="4054584"/>
            <a:ext cx="820662" cy="537818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73" name="Gerader Verbinder 72"/>
          <p:cNvCxnSpPr/>
          <p:nvPr/>
        </p:nvCxnSpPr>
        <p:spPr bwMode="auto">
          <a:xfrm>
            <a:off x="4213488" y="4857599"/>
            <a:ext cx="738858" cy="44359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cxnSp>
        <p:nvCxnSpPr>
          <p:cNvPr id="75" name="Gerader Verbinder 74"/>
          <p:cNvCxnSpPr/>
          <p:nvPr/>
        </p:nvCxnSpPr>
        <p:spPr bwMode="auto">
          <a:xfrm>
            <a:off x="3882802" y="4878685"/>
            <a:ext cx="0" cy="550280"/>
          </a:xfrm>
          <a:prstGeom prst="line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</p:cxnSp>
      <p:sp>
        <p:nvSpPr>
          <p:cNvPr id="36" name="Textfeld 59"/>
          <p:cNvSpPr txBox="1"/>
          <p:nvPr/>
        </p:nvSpPr>
        <p:spPr>
          <a:xfrm>
            <a:off x="3002964" y="4840472"/>
            <a:ext cx="1516128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0" dirty="0" smtClean="0"/>
              <a:t>Metadata Extraction</a:t>
            </a:r>
            <a:endParaRPr lang="en-US" sz="1200" b="0" dirty="0"/>
          </a:p>
        </p:txBody>
      </p:sp>
      <p:sp>
        <p:nvSpPr>
          <p:cNvPr id="39" name="Oval 71">
            <a:extLst>
              <a:ext uri="{FF2B5EF4-FFF2-40B4-BE49-F238E27FC236}">
                <a16:creationId xmlns:a16="http://schemas.microsoft.com/office/drawing/2014/main" id="{64A81329-6BF2-AB4A-A1B8-CE32B6FF5415}"/>
              </a:ext>
            </a:extLst>
          </p:cNvPr>
          <p:cNvSpPr/>
          <p:nvPr/>
        </p:nvSpPr>
        <p:spPr bwMode="auto">
          <a:xfrm>
            <a:off x="4098805" y="4708938"/>
            <a:ext cx="663290" cy="391203"/>
          </a:xfrm>
          <a:prstGeom prst="ellipse">
            <a:avLst/>
          </a:prstGeom>
          <a:solidFill>
            <a:srgbClr val="CB9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>
                <a:solidFill>
                  <a:srgbClr val="843C0C"/>
                </a:solidFill>
              </a:rPr>
              <a:t>P4</a:t>
            </a:r>
          </a:p>
        </p:txBody>
      </p:sp>
      <p:cxnSp>
        <p:nvCxnSpPr>
          <p:cNvPr id="77" name="Gerader Verbinder 76"/>
          <p:cNvCxnSpPr/>
          <p:nvPr/>
        </p:nvCxnSpPr>
        <p:spPr bwMode="auto">
          <a:xfrm>
            <a:off x="119336" y="3573016"/>
            <a:ext cx="5789383" cy="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ysDot"/>
            <a:round/>
            <a:headEnd type="none" w="sm" len="sm"/>
            <a:tailEnd type="none" w="sm" len="sm"/>
          </a:ln>
          <a:effectLst/>
        </p:spPr>
      </p:cxn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18359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3802"/>
    </mc:Choice>
    <mc:Fallback>
      <p:transition spd="slow" advTm="1138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/>
      <p:bldP spid="35" grpId="0"/>
      <p:bldP spid="37" grpId="0" animBg="1"/>
      <p:bldP spid="38" grpId="0"/>
      <p:bldP spid="41" grpId="0" animBg="1"/>
      <p:bldP spid="45" grpId="0"/>
      <p:bldP spid="46" grpId="0"/>
      <p:bldP spid="47" grpId="0" animBg="1"/>
      <p:bldP spid="36" grpId="0" animBg="1"/>
      <p:bldP spid="3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P4?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>
          <a:xfrm>
            <a:off x="263352" y="764704"/>
            <a:ext cx="11665296" cy="3124028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P4 is a </a:t>
            </a:r>
            <a:r>
              <a:rPr lang="en-US" b="1" dirty="0" smtClean="0"/>
              <a:t>target- and protocol-independent </a:t>
            </a:r>
            <a:r>
              <a:rPr lang="en-US" dirty="0" smtClean="0"/>
              <a:t>programming language, deploys on programmable switch chips</a:t>
            </a:r>
          </a:p>
          <a:p>
            <a:endParaRPr lang="en-US" dirty="0" smtClean="0"/>
          </a:p>
          <a:p>
            <a:r>
              <a:rPr lang="en-US" dirty="0" smtClean="0"/>
              <a:t>Allows to </a:t>
            </a:r>
            <a:r>
              <a:rPr lang="en-US" b="1" dirty="0" smtClean="0"/>
              <a:t>control the data plane arbitrarily </a:t>
            </a:r>
            <a:r>
              <a:rPr lang="en-US" dirty="0" smtClean="0"/>
              <a:t>within the scope of the language/hardware, i.e. to reconfigure forwarding tables and logic </a:t>
            </a:r>
          </a:p>
          <a:p>
            <a:endParaRPr lang="en-US" dirty="0" smtClean="0"/>
          </a:p>
          <a:p>
            <a:r>
              <a:rPr lang="en-US" dirty="0" smtClean="0"/>
              <a:t>Packet processing through P4-enabled switch chips is as fast as through fixed-function ASICs </a:t>
            </a:r>
            <a:r>
              <a:rPr lang="en-US" dirty="0" smtClean="0">
                <a:sym typeface="Wingdings" pitchFamily="2" charset="2"/>
              </a:rPr>
              <a:t> </a:t>
            </a:r>
            <a:r>
              <a:rPr lang="en-US" b="1" dirty="0" smtClean="0">
                <a:sym typeface="Wingdings" pitchFamily="2" charset="2"/>
              </a:rPr>
              <a:t>E</a:t>
            </a:r>
            <a:r>
              <a:rPr lang="en-US" b="1" dirty="0" smtClean="0"/>
              <a:t>xtraction of metadata </a:t>
            </a:r>
            <a:r>
              <a:rPr lang="en-US" dirty="0" smtClean="0"/>
              <a:t>can be achieved </a:t>
            </a:r>
            <a:r>
              <a:rPr lang="en-US" b="1" dirty="0" smtClean="0"/>
              <a:t>at line rate</a:t>
            </a:r>
            <a:endParaRPr lang="en-US" dirty="0" smtClean="0"/>
          </a:p>
          <a:p>
            <a:endParaRPr lang="en-US" dirty="0" smtClean="0"/>
          </a:p>
          <a:p>
            <a:r>
              <a:rPr lang="en-US" b="1" dirty="0" smtClean="0"/>
              <a:t>Experimental implementations </a:t>
            </a:r>
            <a:r>
              <a:rPr lang="en-US" dirty="0" smtClean="0"/>
              <a:t>of metadata extraction already </a:t>
            </a:r>
            <a:r>
              <a:rPr lang="en-US" b="1" dirty="0" smtClean="0"/>
              <a:t>exist</a:t>
            </a:r>
            <a:r>
              <a:rPr lang="en-US" dirty="0" smtClean="0"/>
              <a:t> (e.g. INT), however they are </a:t>
            </a:r>
            <a:r>
              <a:rPr lang="en-US" b="1" dirty="0" smtClean="0"/>
              <a:t>not tailored to a security context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5" name="Abgerundetes Rechteck 4"/>
          <p:cNvSpPr/>
          <p:nvPr/>
        </p:nvSpPr>
        <p:spPr>
          <a:xfrm>
            <a:off x="1278355" y="4962727"/>
            <a:ext cx="993225" cy="579109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0" b="1" dirty="0" smtClean="0"/>
              <a:t>Input</a:t>
            </a:r>
            <a:endParaRPr lang="de-DE" sz="1400" b="1" dirty="0"/>
          </a:p>
        </p:txBody>
      </p:sp>
      <p:sp>
        <p:nvSpPr>
          <p:cNvPr id="6" name="Rechteck 5"/>
          <p:cNvSpPr/>
          <p:nvPr/>
        </p:nvSpPr>
        <p:spPr>
          <a:xfrm>
            <a:off x="1278354" y="4200692"/>
            <a:ext cx="9709621" cy="210862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7" name="Pfeil nach rechts 6"/>
          <p:cNvSpPr/>
          <p:nvPr/>
        </p:nvSpPr>
        <p:spPr>
          <a:xfrm>
            <a:off x="767408" y="5071492"/>
            <a:ext cx="468000" cy="3516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8" name="Pfeil nach rechts 7"/>
          <p:cNvSpPr/>
          <p:nvPr/>
        </p:nvSpPr>
        <p:spPr>
          <a:xfrm>
            <a:off x="11028600" y="5060639"/>
            <a:ext cx="468000" cy="351693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9" name="Abgerundetes Rechteck 8"/>
          <p:cNvSpPr/>
          <p:nvPr/>
        </p:nvSpPr>
        <p:spPr>
          <a:xfrm>
            <a:off x="9933991" y="4962727"/>
            <a:ext cx="993225" cy="579109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0" b="1" dirty="0" smtClean="0"/>
              <a:t>Output</a:t>
            </a:r>
            <a:endParaRPr lang="de-DE" sz="1400" b="1" dirty="0"/>
          </a:p>
        </p:txBody>
      </p:sp>
      <p:sp>
        <p:nvSpPr>
          <p:cNvPr id="10" name="Abgerundetes Rechteck 9"/>
          <p:cNvSpPr/>
          <p:nvPr/>
        </p:nvSpPr>
        <p:spPr>
          <a:xfrm>
            <a:off x="5622393" y="4819245"/>
            <a:ext cx="972000" cy="866073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0" b="1" dirty="0" smtClean="0"/>
              <a:t>Queues </a:t>
            </a:r>
            <a:br>
              <a:rPr lang="de-DE" sz="1400" b="1" dirty="0" smtClean="0"/>
            </a:br>
            <a:r>
              <a:rPr lang="de-DE" sz="1400" b="1" dirty="0" err="1" smtClean="0"/>
              <a:t>and</a:t>
            </a:r>
            <a:r>
              <a:rPr lang="de-DE" sz="1400" b="1" dirty="0" smtClean="0"/>
              <a:t>/</a:t>
            </a:r>
            <a:r>
              <a:rPr lang="de-DE" sz="1400" b="1" dirty="0" err="1" smtClean="0"/>
              <a:t>or</a:t>
            </a:r>
            <a:r>
              <a:rPr lang="de-DE" sz="1400" b="1" dirty="0" smtClean="0"/>
              <a:t> </a:t>
            </a:r>
            <a:r>
              <a:rPr lang="de-DE" sz="1400" b="1" dirty="0" err="1" smtClean="0"/>
              <a:t>Buffers</a:t>
            </a:r>
            <a:endParaRPr lang="de-DE" sz="1400" b="1" dirty="0"/>
          </a:p>
        </p:txBody>
      </p:sp>
      <p:sp>
        <p:nvSpPr>
          <p:cNvPr id="11" name="Abgerundetes Rechteck 10"/>
          <p:cNvSpPr/>
          <p:nvPr/>
        </p:nvSpPr>
        <p:spPr>
          <a:xfrm>
            <a:off x="2633326" y="4962727"/>
            <a:ext cx="993225" cy="579109"/>
          </a:xfrm>
          <a:prstGeom prst="roundRect">
            <a:avLst/>
          </a:prstGeom>
          <a:solidFill>
            <a:srgbClr val="CB9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0" b="1" dirty="0">
                <a:solidFill>
                  <a:srgbClr val="843C0C"/>
                </a:solidFill>
              </a:rPr>
              <a:t>Parser</a:t>
            </a:r>
          </a:p>
        </p:txBody>
      </p:sp>
      <p:grpSp>
        <p:nvGrpSpPr>
          <p:cNvPr id="12" name="Gruppieren 11"/>
          <p:cNvGrpSpPr/>
          <p:nvPr/>
        </p:nvGrpSpPr>
        <p:grpSpPr>
          <a:xfrm>
            <a:off x="3846427" y="4747460"/>
            <a:ext cx="1204546" cy="1009643"/>
            <a:chOff x="5925731" y="1245580"/>
            <a:chExt cx="1204546" cy="1009643"/>
          </a:xfrm>
        </p:grpSpPr>
        <p:sp>
          <p:nvSpPr>
            <p:cNvPr id="29" name="Abgerundetes Rechteck 28"/>
            <p:cNvSpPr/>
            <p:nvPr/>
          </p:nvSpPr>
          <p:spPr>
            <a:xfrm rot="18486956">
              <a:off x="6168004" y="1535223"/>
              <a:ext cx="720000" cy="7200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 sz="1400" b="1" dirty="0"/>
            </a:p>
          </p:txBody>
        </p:sp>
        <p:sp>
          <p:nvSpPr>
            <p:cNvPr id="30" name="Abgerundetes Rechteck 29"/>
            <p:cNvSpPr/>
            <p:nvPr/>
          </p:nvSpPr>
          <p:spPr>
            <a:xfrm rot="18486956">
              <a:off x="6156125" y="1390402"/>
              <a:ext cx="720000" cy="7200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 sz="1400" b="1" dirty="0"/>
            </a:p>
          </p:txBody>
        </p:sp>
        <p:sp>
          <p:nvSpPr>
            <p:cNvPr id="31" name="Abgerundetes Rechteck 30"/>
            <p:cNvSpPr/>
            <p:nvPr/>
          </p:nvSpPr>
          <p:spPr>
            <a:xfrm rot="18486956">
              <a:off x="6150335" y="1245580"/>
              <a:ext cx="720000" cy="720000"/>
            </a:xfrm>
            <a:prstGeom prst="roundRect">
              <a:avLst/>
            </a:prstGeom>
            <a:solidFill>
              <a:srgbClr val="F4B18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 sz="1400" b="1" dirty="0"/>
            </a:p>
          </p:txBody>
        </p:sp>
        <p:sp>
          <p:nvSpPr>
            <p:cNvPr id="32" name="Textfeld 25"/>
            <p:cNvSpPr txBox="1"/>
            <p:nvPr/>
          </p:nvSpPr>
          <p:spPr>
            <a:xfrm>
              <a:off x="5925731" y="1323165"/>
              <a:ext cx="12045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843C0C"/>
                  </a:solidFill>
                </a:rPr>
                <a:t>Match</a:t>
              </a:r>
              <a:br>
                <a:rPr lang="en-US" sz="1400" b="1" dirty="0">
                  <a:solidFill>
                    <a:srgbClr val="843C0C"/>
                  </a:solidFill>
                </a:rPr>
              </a:br>
              <a:r>
                <a:rPr lang="en-US" sz="1400" b="1" dirty="0">
                  <a:solidFill>
                    <a:srgbClr val="843C0C"/>
                  </a:solidFill>
                </a:rPr>
                <a:t>Action</a:t>
              </a:r>
            </a:p>
          </p:txBody>
        </p:sp>
      </p:grpSp>
      <p:grpSp>
        <p:nvGrpSpPr>
          <p:cNvPr id="13" name="Gruppieren 12"/>
          <p:cNvGrpSpPr/>
          <p:nvPr/>
        </p:nvGrpSpPr>
        <p:grpSpPr>
          <a:xfrm>
            <a:off x="7115285" y="4766853"/>
            <a:ext cx="1204546" cy="1009643"/>
            <a:chOff x="5925731" y="1245580"/>
            <a:chExt cx="1204546" cy="1009643"/>
          </a:xfrm>
        </p:grpSpPr>
        <p:sp>
          <p:nvSpPr>
            <p:cNvPr id="25" name="Abgerundetes Rechteck 24"/>
            <p:cNvSpPr/>
            <p:nvPr/>
          </p:nvSpPr>
          <p:spPr>
            <a:xfrm rot="18486956">
              <a:off x="6168004" y="1535223"/>
              <a:ext cx="720000" cy="7200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 sz="1400" b="1" dirty="0"/>
            </a:p>
          </p:txBody>
        </p:sp>
        <p:sp>
          <p:nvSpPr>
            <p:cNvPr id="26" name="Abgerundetes Rechteck 25"/>
            <p:cNvSpPr/>
            <p:nvPr/>
          </p:nvSpPr>
          <p:spPr>
            <a:xfrm rot="18486956">
              <a:off x="6156125" y="1390402"/>
              <a:ext cx="720000" cy="7200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 sz="1400" b="1" dirty="0"/>
            </a:p>
          </p:txBody>
        </p:sp>
        <p:sp>
          <p:nvSpPr>
            <p:cNvPr id="27" name="Abgerundetes Rechteck 26"/>
            <p:cNvSpPr/>
            <p:nvPr/>
          </p:nvSpPr>
          <p:spPr>
            <a:xfrm rot="18486956">
              <a:off x="6150335" y="1245580"/>
              <a:ext cx="720000" cy="720000"/>
            </a:xfrm>
            <a:prstGeom prst="roundRect">
              <a:avLst/>
            </a:prstGeom>
            <a:solidFill>
              <a:schemeClr val="accent2">
                <a:lumMod val="60000"/>
                <a:lumOff val="40000"/>
              </a:schemeClr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de-DE" sz="1400" b="1" dirty="0"/>
            </a:p>
          </p:txBody>
        </p:sp>
        <p:sp>
          <p:nvSpPr>
            <p:cNvPr id="28" name="Textfeld 31"/>
            <p:cNvSpPr txBox="1"/>
            <p:nvPr/>
          </p:nvSpPr>
          <p:spPr>
            <a:xfrm>
              <a:off x="5925731" y="1323165"/>
              <a:ext cx="120454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400" b="1" dirty="0">
                  <a:solidFill>
                    <a:srgbClr val="843C0C"/>
                  </a:solidFill>
                </a:rPr>
                <a:t>Match</a:t>
              </a:r>
              <a:br>
                <a:rPr lang="en-US" sz="1400" b="1" dirty="0">
                  <a:solidFill>
                    <a:srgbClr val="843C0C"/>
                  </a:solidFill>
                </a:rPr>
              </a:br>
              <a:r>
                <a:rPr lang="en-US" sz="1400" b="1" dirty="0">
                  <a:solidFill>
                    <a:srgbClr val="843C0C"/>
                  </a:solidFill>
                </a:rPr>
                <a:t>Action</a:t>
              </a:r>
            </a:p>
          </p:txBody>
        </p:sp>
      </p:grpSp>
      <p:cxnSp>
        <p:nvCxnSpPr>
          <p:cNvPr id="14" name="Gerade Verbindung mit Pfeil 13"/>
          <p:cNvCxnSpPr>
            <a:stCxn id="5" idx="3"/>
            <a:endCxn id="11" idx="1"/>
          </p:cNvCxnSpPr>
          <p:nvPr/>
        </p:nvCxnSpPr>
        <p:spPr>
          <a:xfrm>
            <a:off x="2271580" y="5252282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Gerade Verbindung mit Pfeil 14"/>
          <p:cNvCxnSpPr>
            <a:stCxn id="11" idx="3"/>
          </p:cNvCxnSpPr>
          <p:nvPr/>
        </p:nvCxnSpPr>
        <p:spPr>
          <a:xfrm>
            <a:off x="3626551" y="5252282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Gerade Verbindung mit Pfeil 15"/>
          <p:cNvCxnSpPr/>
          <p:nvPr/>
        </p:nvCxnSpPr>
        <p:spPr>
          <a:xfrm>
            <a:off x="4876543" y="5252282"/>
            <a:ext cx="72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Gerade Verbindung mit Pfeil 16"/>
          <p:cNvCxnSpPr>
            <a:stCxn id="10" idx="3"/>
          </p:cNvCxnSpPr>
          <p:nvPr/>
        </p:nvCxnSpPr>
        <p:spPr>
          <a:xfrm>
            <a:off x="6594393" y="5252282"/>
            <a:ext cx="672057" cy="272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Gerade Verbindung mit Pfeil 17"/>
          <p:cNvCxnSpPr/>
          <p:nvPr/>
        </p:nvCxnSpPr>
        <p:spPr>
          <a:xfrm>
            <a:off x="8190063" y="5271675"/>
            <a:ext cx="360000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9" name="Textfeld 59"/>
          <p:cNvSpPr txBox="1"/>
          <p:nvPr/>
        </p:nvSpPr>
        <p:spPr>
          <a:xfrm>
            <a:off x="2890101" y="5855332"/>
            <a:ext cx="31171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 smtClean="0"/>
              <a:t>Ingress </a:t>
            </a:r>
            <a:r>
              <a:rPr lang="en-US" sz="1200" b="1" dirty="0" err="1" smtClean="0"/>
              <a:t>Match+Action</a:t>
            </a:r>
            <a:endParaRPr lang="en-US" sz="1200" b="1" dirty="0" smtClean="0"/>
          </a:p>
          <a:p>
            <a:pPr algn="ctr"/>
            <a:r>
              <a:rPr lang="en-US" sz="1200" dirty="0" smtClean="0"/>
              <a:t>Packet Modification + Egress Selection</a:t>
            </a:r>
            <a:endParaRPr lang="en-US" sz="1200" dirty="0"/>
          </a:p>
        </p:txBody>
      </p:sp>
      <p:sp>
        <p:nvSpPr>
          <p:cNvPr id="20" name="Textfeld 60"/>
          <p:cNvSpPr txBox="1"/>
          <p:nvPr/>
        </p:nvSpPr>
        <p:spPr>
          <a:xfrm>
            <a:off x="6744072" y="5855332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b="1" dirty="0"/>
              <a:t>E</a:t>
            </a:r>
            <a:r>
              <a:rPr lang="en-US" sz="1200" b="1" dirty="0" smtClean="0"/>
              <a:t>gress </a:t>
            </a:r>
            <a:r>
              <a:rPr lang="en-US" sz="1200" b="1" dirty="0" err="1" smtClean="0"/>
              <a:t>Match+Action</a:t>
            </a:r>
            <a:endParaRPr lang="en-US" sz="1200" b="1" dirty="0" smtClean="0"/>
          </a:p>
          <a:p>
            <a:pPr algn="ctr"/>
            <a:r>
              <a:rPr lang="en-US" sz="1200" dirty="0" smtClean="0"/>
              <a:t>Packet Modification</a:t>
            </a:r>
            <a:endParaRPr lang="en-US" sz="1200" dirty="0"/>
          </a:p>
        </p:txBody>
      </p:sp>
      <p:cxnSp>
        <p:nvCxnSpPr>
          <p:cNvPr id="21" name="Gerader Verbinder 20"/>
          <p:cNvCxnSpPr/>
          <p:nvPr/>
        </p:nvCxnSpPr>
        <p:spPr>
          <a:xfrm>
            <a:off x="1343472" y="4526013"/>
            <a:ext cx="3533071" cy="6465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Gerader Verbinder 21"/>
          <p:cNvCxnSpPr/>
          <p:nvPr/>
        </p:nvCxnSpPr>
        <p:spPr>
          <a:xfrm>
            <a:off x="7392144" y="4526013"/>
            <a:ext cx="3526273" cy="6465"/>
          </a:xfrm>
          <a:prstGeom prst="line">
            <a:avLst/>
          </a:prstGeom>
          <a:ln w="19050">
            <a:solidFill>
              <a:schemeClr val="tx1"/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feld 67"/>
          <p:cNvSpPr txBox="1"/>
          <p:nvPr/>
        </p:nvSpPr>
        <p:spPr>
          <a:xfrm>
            <a:off x="1216809" y="4207631"/>
            <a:ext cx="15912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b="1" dirty="0" smtClean="0"/>
              <a:t>Ingress Pipeline</a:t>
            </a:r>
            <a:endParaRPr lang="en-US" sz="1200" dirty="0"/>
          </a:p>
        </p:txBody>
      </p:sp>
      <p:sp>
        <p:nvSpPr>
          <p:cNvPr id="24" name="Textfeld 68"/>
          <p:cNvSpPr txBox="1"/>
          <p:nvPr/>
        </p:nvSpPr>
        <p:spPr>
          <a:xfrm>
            <a:off x="9396733" y="4207630"/>
            <a:ext cx="15912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200" b="1" dirty="0"/>
              <a:t>E</a:t>
            </a:r>
            <a:r>
              <a:rPr lang="en-US" sz="1200" b="1" dirty="0" smtClean="0"/>
              <a:t>gress Pipeline</a:t>
            </a:r>
            <a:endParaRPr lang="en-US" sz="1200" dirty="0"/>
          </a:p>
        </p:txBody>
      </p:sp>
      <p:sp>
        <p:nvSpPr>
          <p:cNvPr id="33" name="Abgerundetes Rechteck 32"/>
          <p:cNvSpPr/>
          <p:nvPr/>
        </p:nvSpPr>
        <p:spPr>
          <a:xfrm>
            <a:off x="8571882" y="4965451"/>
            <a:ext cx="1096777" cy="579109"/>
          </a:xfrm>
          <a:prstGeom prst="roundRect">
            <a:avLst/>
          </a:prstGeom>
          <a:solidFill>
            <a:srgbClr val="CB9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1400" b="1" dirty="0" err="1" smtClean="0">
                <a:solidFill>
                  <a:srgbClr val="843C0C"/>
                </a:solidFill>
              </a:rPr>
              <a:t>Deparser</a:t>
            </a:r>
            <a:endParaRPr lang="de-DE" sz="1400" b="1" dirty="0">
              <a:solidFill>
                <a:srgbClr val="843C0C"/>
              </a:solidFill>
            </a:endParaRPr>
          </a:p>
        </p:txBody>
      </p:sp>
      <p:cxnSp>
        <p:nvCxnSpPr>
          <p:cNvPr id="34" name="Gerade Verbindung mit Pfeil 33"/>
          <p:cNvCxnSpPr/>
          <p:nvPr/>
        </p:nvCxnSpPr>
        <p:spPr>
          <a:xfrm>
            <a:off x="9677543" y="5255006"/>
            <a:ext cx="2564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243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234"/>
    </mc:Choice>
    <mc:Fallback>
      <p:transition spd="slow" advTm="52234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Research </a:t>
            </a:r>
            <a:r>
              <a:rPr lang="de-DE" dirty="0" err="1"/>
              <a:t>Questions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5" name="Diagramm 4">
            <a:extLst>
              <a:ext uri="{FF2B5EF4-FFF2-40B4-BE49-F238E27FC236}">
                <a16:creationId xmlns:a16="http://schemas.microsoft.com/office/drawing/2014/main" id="{A41CBD7E-8349-6B45-AA6F-FFBE305830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4619484"/>
              </p:ext>
            </p:extLst>
          </p:nvPr>
        </p:nvGraphicFramePr>
        <p:xfrm>
          <a:off x="191344" y="814193"/>
          <a:ext cx="11737304" cy="52296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50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695"/>
    </mc:Choice>
    <mc:Fallback>
      <p:transition spd="slow" advTm="376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 Design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>
          <a:xfrm>
            <a:off x="263352" y="764704"/>
            <a:ext cx="11665296" cy="432048"/>
          </a:xfrm>
        </p:spPr>
        <p:txBody>
          <a:bodyPr/>
          <a:lstStyle/>
          <a:p>
            <a:r>
              <a:rPr lang="de-DE" b="1" dirty="0"/>
              <a:t>Goal:</a:t>
            </a:r>
            <a:r>
              <a:rPr lang="de-DE" dirty="0"/>
              <a:t> Classification of traffic into benign or malicious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25" name="Textfeld 20"/>
          <p:cNvSpPr txBox="1"/>
          <p:nvPr/>
        </p:nvSpPr>
        <p:spPr>
          <a:xfrm>
            <a:off x="3543647" y="2786817"/>
            <a:ext cx="1179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smtClean="0"/>
              <a:t>Metadata Packets</a:t>
            </a:r>
            <a:endParaRPr lang="en-US" sz="1600" dirty="0"/>
          </a:p>
        </p:txBody>
      </p:sp>
      <p:sp>
        <p:nvSpPr>
          <p:cNvPr id="26" name="Abgerundetes Rechteck 25"/>
          <p:cNvSpPr/>
          <p:nvPr/>
        </p:nvSpPr>
        <p:spPr>
          <a:xfrm>
            <a:off x="1415480" y="2638877"/>
            <a:ext cx="1668373" cy="920951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smtClean="0"/>
              <a:t>Controller</a:t>
            </a:r>
            <a:br>
              <a:rPr lang="de-DE" b="1" dirty="0" smtClean="0"/>
            </a:br>
            <a:r>
              <a:rPr lang="de-DE" b="1" dirty="0" err="1" smtClean="0"/>
              <a:t>Application</a:t>
            </a:r>
            <a:endParaRPr lang="de-DE" b="1" dirty="0"/>
          </a:p>
        </p:txBody>
      </p:sp>
      <p:sp>
        <p:nvSpPr>
          <p:cNvPr id="28" name="Abgerundetes Rechteck 27"/>
          <p:cNvSpPr/>
          <p:nvPr/>
        </p:nvSpPr>
        <p:spPr>
          <a:xfrm>
            <a:off x="8953107" y="2636912"/>
            <a:ext cx="2069807" cy="924880"/>
          </a:xfrm>
          <a:prstGeom prst="roundRect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 err="1"/>
              <a:t>Detection</a:t>
            </a:r>
            <a:r>
              <a:rPr lang="de-DE" dirty="0"/>
              <a:t/>
            </a:r>
            <a:br>
              <a:rPr lang="de-DE" dirty="0"/>
            </a:br>
            <a:r>
              <a:rPr lang="de-DE" dirty="0" err="1"/>
              <a:t>Application</a:t>
            </a:r>
            <a:endParaRPr lang="de-DE" dirty="0"/>
          </a:p>
        </p:txBody>
      </p:sp>
      <p:sp>
        <p:nvSpPr>
          <p:cNvPr id="29" name="Abgerundetes Rechteck 28"/>
          <p:cNvSpPr/>
          <p:nvPr/>
        </p:nvSpPr>
        <p:spPr>
          <a:xfrm>
            <a:off x="1415480" y="4733685"/>
            <a:ext cx="9607434" cy="579109"/>
          </a:xfrm>
          <a:prstGeom prst="roundRect">
            <a:avLst/>
          </a:prstGeom>
          <a:solidFill>
            <a:srgbClr val="F4B1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>
                <a:solidFill>
                  <a:srgbClr val="843C0C"/>
                </a:solidFill>
              </a:rPr>
              <a:t>Switch </a:t>
            </a:r>
            <a:r>
              <a:rPr lang="de-DE" b="1" dirty="0" err="1">
                <a:solidFill>
                  <a:srgbClr val="843C0C"/>
                </a:solidFill>
              </a:rPr>
              <a:t>Application</a:t>
            </a:r>
            <a:endParaRPr lang="de-DE" b="1" dirty="0">
              <a:solidFill>
                <a:srgbClr val="843C0C"/>
              </a:solidFill>
            </a:endParaRPr>
          </a:p>
        </p:txBody>
      </p:sp>
      <p:cxnSp>
        <p:nvCxnSpPr>
          <p:cNvPr id="30" name="Gerader Verbinder 29"/>
          <p:cNvCxnSpPr/>
          <p:nvPr/>
        </p:nvCxnSpPr>
        <p:spPr>
          <a:xfrm flipV="1">
            <a:off x="263352" y="4084090"/>
            <a:ext cx="11665296" cy="1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feld 10"/>
          <p:cNvSpPr txBox="1"/>
          <p:nvPr/>
        </p:nvSpPr>
        <p:spPr>
          <a:xfrm rot="16200000">
            <a:off x="-429236" y="2806029"/>
            <a:ext cx="1715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Control Plane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2" name="Textfeld 11"/>
          <p:cNvSpPr txBox="1"/>
          <p:nvPr/>
        </p:nvSpPr>
        <p:spPr>
          <a:xfrm rot="16200000">
            <a:off x="-371428" y="4840097"/>
            <a:ext cx="1600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Dat</a:t>
            </a:r>
            <a:r>
              <a:rPr lang="en-US" b="1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a Plane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33" name="Gerade Verbindung mit Pfeil 32"/>
          <p:cNvCxnSpPr>
            <a:stCxn id="26" idx="2"/>
          </p:cNvCxnSpPr>
          <p:nvPr/>
        </p:nvCxnSpPr>
        <p:spPr>
          <a:xfrm flipH="1">
            <a:off x="2249666" y="3559828"/>
            <a:ext cx="1" cy="115863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feld 16"/>
          <p:cNvSpPr txBox="1"/>
          <p:nvPr/>
        </p:nvSpPr>
        <p:spPr>
          <a:xfrm>
            <a:off x="2128535" y="3525732"/>
            <a:ext cx="1179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smtClean="0"/>
              <a:t>Memory Access</a:t>
            </a:r>
            <a:endParaRPr lang="en-US" sz="1600" dirty="0"/>
          </a:p>
        </p:txBody>
      </p:sp>
      <p:cxnSp>
        <p:nvCxnSpPr>
          <p:cNvPr id="35" name="Gerade Verbindung mit Pfeil 34"/>
          <p:cNvCxnSpPr>
            <a:stCxn id="26" idx="3"/>
            <a:endCxn id="27" idx="1"/>
          </p:cNvCxnSpPr>
          <p:nvPr/>
        </p:nvCxnSpPr>
        <p:spPr>
          <a:xfrm>
            <a:off x="3083853" y="3099353"/>
            <a:ext cx="2104836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1" name="Gruppieren 70"/>
          <p:cNvGrpSpPr/>
          <p:nvPr/>
        </p:nvGrpSpPr>
        <p:grpSpPr>
          <a:xfrm>
            <a:off x="5188689" y="2638877"/>
            <a:ext cx="2337062" cy="2094808"/>
            <a:chOff x="5188689" y="2638877"/>
            <a:chExt cx="2337062" cy="2094808"/>
          </a:xfrm>
        </p:grpSpPr>
        <p:sp>
          <p:nvSpPr>
            <p:cNvPr id="27" name="Abgerundetes Rechteck 26"/>
            <p:cNvSpPr/>
            <p:nvPr/>
          </p:nvSpPr>
          <p:spPr>
            <a:xfrm>
              <a:off x="5188689" y="2638877"/>
              <a:ext cx="2061015" cy="920951"/>
            </a:xfrm>
            <a:prstGeom prst="roundRect">
              <a:avLst/>
            </a:prstGeom>
            <a:solidFill>
              <a:srgbClr val="BF78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de-DE" dirty="0"/>
                <a:t>Receiver</a:t>
              </a:r>
              <a:br>
                <a:rPr lang="de-DE" dirty="0"/>
              </a:br>
              <a:r>
                <a:rPr lang="de-DE" dirty="0" err="1"/>
                <a:t>Application</a:t>
              </a:r>
              <a:endParaRPr lang="de-DE" dirty="0"/>
            </a:p>
          </p:txBody>
        </p:sp>
        <p:cxnSp>
          <p:nvCxnSpPr>
            <p:cNvPr id="36" name="Gerade Verbindung mit Pfeil 35"/>
            <p:cNvCxnSpPr>
              <a:stCxn id="29" idx="0"/>
              <a:endCxn id="27" idx="2"/>
            </p:cNvCxnSpPr>
            <p:nvPr/>
          </p:nvCxnSpPr>
          <p:spPr>
            <a:xfrm flipV="1">
              <a:off x="6219197" y="3559828"/>
              <a:ext cx="0" cy="117385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feld 25"/>
            <p:cNvSpPr txBox="1"/>
            <p:nvPr/>
          </p:nvSpPr>
          <p:spPr>
            <a:xfrm>
              <a:off x="5969865" y="3540957"/>
              <a:ext cx="155588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1600" b="1" dirty="0" smtClean="0"/>
                <a:t>Metadata Packets</a:t>
              </a:r>
              <a:endParaRPr lang="en-US" sz="1600" dirty="0"/>
            </a:p>
          </p:txBody>
        </p:sp>
      </p:grpSp>
      <p:sp>
        <p:nvSpPr>
          <p:cNvPr id="38" name="Textfeld 26"/>
          <p:cNvSpPr txBox="1"/>
          <p:nvPr/>
        </p:nvSpPr>
        <p:spPr>
          <a:xfrm>
            <a:off x="7451434" y="2802978"/>
            <a:ext cx="11791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600" b="1" dirty="0" smtClean="0"/>
              <a:t>Analysis</a:t>
            </a:r>
            <a:br>
              <a:rPr lang="en-US" sz="1600" b="1" dirty="0" smtClean="0"/>
            </a:br>
            <a:r>
              <a:rPr lang="en-US" sz="1600" b="1" dirty="0" smtClean="0"/>
              <a:t> File</a:t>
            </a:r>
            <a:endParaRPr lang="en-US" sz="1600" dirty="0"/>
          </a:p>
        </p:txBody>
      </p:sp>
      <p:cxnSp>
        <p:nvCxnSpPr>
          <p:cNvPr id="39" name="Gerade Verbindung mit Pfeil 38"/>
          <p:cNvCxnSpPr>
            <a:stCxn id="27" idx="3"/>
            <a:endCxn id="28" idx="1"/>
          </p:cNvCxnSpPr>
          <p:nvPr/>
        </p:nvCxnSpPr>
        <p:spPr>
          <a:xfrm flipV="1">
            <a:off x="7249704" y="3099352"/>
            <a:ext cx="1703403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Abgerundetes Rechteck 39"/>
          <p:cNvSpPr/>
          <p:nvPr/>
        </p:nvSpPr>
        <p:spPr>
          <a:xfrm>
            <a:off x="3300021" y="5533718"/>
            <a:ext cx="1296000" cy="579109"/>
          </a:xfrm>
          <a:prstGeom prst="roundRect">
            <a:avLst/>
          </a:prstGeom>
          <a:solidFill>
            <a:srgbClr val="CB9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smtClean="0">
                <a:solidFill>
                  <a:srgbClr val="843C0C"/>
                </a:solidFill>
              </a:rPr>
              <a:t>Host</a:t>
            </a:r>
            <a:endParaRPr lang="de-DE" b="1" dirty="0">
              <a:solidFill>
                <a:srgbClr val="843C0C"/>
              </a:solidFill>
            </a:endParaRPr>
          </a:p>
        </p:txBody>
      </p:sp>
      <p:cxnSp>
        <p:nvCxnSpPr>
          <p:cNvPr id="41" name="Gerader Verbinder 40"/>
          <p:cNvCxnSpPr>
            <a:stCxn id="40" idx="0"/>
          </p:cNvCxnSpPr>
          <p:nvPr/>
        </p:nvCxnSpPr>
        <p:spPr>
          <a:xfrm flipH="1" flipV="1">
            <a:off x="3931849" y="5312794"/>
            <a:ext cx="0" cy="22092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Abgerundetes Rechteck 41"/>
          <p:cNvSpPr/>
          <p:nvPr/>
        </p:nvSpPr>
        <p:spPr>
          <a:xfrm>
            <a:off x="5623771" y="5533718"/>
            <a:ext cx="1296000" cy="579109"/>
          </a:xfrm>
          <a:prstGeom prst="roundRect">
            <a:avLst/>
          </a:prstGeom>
          <a:solidFill>
            <a:srgbClr val="CB9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smtClean="0">
                <a:solidFill>
                  <a:srgbClr val="843C0C"/>
                </a:solidFill>
              </a:rPr>
              <a:t>Host</a:t>
            </a:r>
            <a:endParaRPr lang="de-DE" b="1" dirty="0">
              <a:solidFill>
                <a:srgbClr val="843C0C"/>
              </a:solidFill>
            </a:endParaRPr>
          </a:p>
        </p:txBody>
      </p:sp>
      <p:cxnSp>
        <p:nvCxnSpPr>
          <p:cNvPr id="43" name="Gerader Verbinder 42"/>
          <p:cNvCxnSpPr>
            <a:stCxn id="42" idx="0"/>
          </p:cNvCxnSpPr>
          <p:nvPr/>
        </p:nvCxnSpPr>
        <p:spPr>
          <a:xfrm flipH="1" flipV="1">
            <a:off x="6255599" y="5312794"/>
            <a:ext cx="0" cy="22092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Abgerundetes Rechteck 43"/>
          <p:cNvSpPr/>
          <p:nvPr/>
        </p:nvSpPr>
        <p:spPr>
          <a:xfrm>
            <a:off x="7931349" y="5533718"/>
            <a:ext cx="1296000" cy="579109"/>
          </a:xfrm>
          <a:prstGeom prst="roundRect">
            <a:avLst/>
          </a:prstGeom>
          <a:solidFill>
            <a:srgbClr val="CB9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b="1" dirty="0" smtClean="0">
                <a:solidFill>
                  <a:srgbClr val="843C0C"/>
                </a:solidFill>
              </a:rPr>
              <a:t>Host</a:t>
            </a:r>
            <a:endParaRPr lang="de-DE" b="1" dirty="0">
              <a:solidFill>
                <a:srgbClr val="843C0C"/>
              </a:solidFill>
            </a:endParaRPr>
          </a:p>
        </p:txBody>
      </p:sp>
      <p:cxnSp>
        <p:nvCxnSpPr>
          <p:cNvPr id="45" name="Gerader Verbinder 44"/>
          <p:cNvCxnSpPr>
            <a:stCxn id="44" idx="0"/>
          </p:cNvCxnSpPr>
          <p:nvPr/>
        </p:nvCxnSpPr>
        <p:spPr>
          <a:xfrm flipH="1" flipV="1">
            <a:off x="8563177" y="5312794"/>
            <a:ext cx="0" cy="220924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feld 44"/>
          <p:cNvSpPr txBox="1"/>
          <p:nvPr/>
        </p:nvSpPr>
        <p:spPr>
          <a:xfrm>
            <a:off x="4596021" y="5595245"/>
            <a:ext cx="102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/>
              <a:t>…</a:t>
            </a:r>
            <a:endParaRPr lang="en-US" dirty="0"/>
          </a:p>
        </p:txBody>
      </p:sp>
      <p:sp>
        <p:nvSpPr>
          <p:cNvPr id="47" name="Textfeld 45"/>
          <p:cNvSpPr txBox="1"/>
          <p:nvPr/>
        </p:nvSpPr>
        <p:spPr>
          <a:xfrm>
            <a:off x="6903599" y="5589240"/>
            <a:ext cx="1027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smtClean="0"/>
              <a:t>…</a:t>
            </a:r>
            <a:endParaRPr lang="en-US" dirty="0"/>
          </a:p>
        </p:txBody>
      </p:sp>
      <p:sp>
        <p:nvSpPr>
          <p:cNvPr id="24" name="Gefaltete Ecke 23">
            <a:extLst>
              <a:ext uri="{FF2B5EF4-FFF2-40B4-BE49-F238E27FC236}">
                <a16:creationId xmlns:a16="http://schemas.microsoft.com/office/drawing/2014/main" id="{9F95D95E-AD37-DE4E-82F4-A075867F9CBA}"/>
              </a:ext>
            </a:extLst>
          </p:cNvPr>
          <p:cNvSpPr/>
          <p:nvPr/>
        </p:nvSpPr>
        <p:spPr bwMode="auto">
          <a:xfrm>
            <a:off x="7249704" y="922920"/>
            <a:ext cx="4422598" cy="1584176"/>
          </a:xfrm>
          <a:prstGeom prst="foldedCorner">
            <a:avLst/>
          </a:prstGeom>
          <a:solidFill>
            <a:schemeClr val="bg1">
              <a:lumMod val="95000"/>
            </a:schemeClr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de-DE" sz="1600" dirty="0">
                <a:latin typeface="+mn-lt"/>
              </a:rPr>
              <a:t>Switch </a:t>
            </a:r>
            <a:r>
              <a:rPr lang="de-DE" sz="1600" dirty="0" err="1">
                <a:latin typeface="+mn-lt"/>
              </a:rPr>
              <a:t>Application</a:t>
            </a:r>
            <a:r>
              <a:rPr lang="de-DE" sz="1600" dirty="0">
                <a:latin typeface="+mn-lt"/>
              </a:rPr>
              <a:t> Limits (P4 + </a:t>
            </a:r>
            <a:r>
              <a:rPr lang="de-DE" sz="1600" dirty="0" err="1">
                <a:latin typeface="+mn-lt"/>
              </a:rPr>
              <a:t>Tofino</a:t>
            </a:r>
            <a:r>
              <a:rPr lang="de-DE" sz="1600" dirty="0">
                <a:latin typeface="+mn-lt"/>
              </a:rPr>
              <a:t>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0" dirty="0">
                <a:latin typeface="+mn-lt"/>
              </a:rPr>
              <a:t>Packet-</a:t>
            </a:r>
            <a:r>
              <a:rPr lang="de-DE" sz="1600" b="0" dirty="0" err="1">
                <a:latin typeface="+mn-lt"/>
              </a:rPr>
              <a:t>based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pipeline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architecture</a:t>
            </a:r>
            <a:endParaRPr lang="de-DE" sz="1600" b="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0" dirty="0" err="1">
                <a:latin typeface="+mn-lt"/>
              </a:rPr>
              <a:t>No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periodic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or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batch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operations</a:t>
            </a:r>
            <a:endParaRPr lang="de-DE" sz="1600" b="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0" dirty="0">
                <a:latin typeface="+mn-lt"/>
              </a:rPr>
              <a:t>Limited </a:t>
            </a:r>
            <a:r>
              <a:rPr lang="de-DE" sz="1600" b="0" dirty="0" err="1">
                <a:latin typeface="+mn-lt"/>
              </a:rPr>
              <a:t>amount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of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stateful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data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structures</a:t>
            </a:r>
            <a:endParaRPr lang="de-DE" sz="1600" b="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0" dirty="0" err="1">
                <a:latin typeface="+mn-lt"/>
              </a:rPr>
              <a:t>Only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certain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arithmetic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operations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possible</a:t>
            </a:r>
            <a:endParaRPr lang="de-DE" sz="1600" b="0" dirty="0">
              <a:latin typeface="+mn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600" b="0" dirty="0" err="1">
                <a:latin typeface="+mn-lt"/>
              </a:rPr>
              <a:t>Constraints</a:t>
            </a:r>
            <a:r>
              <a:rPr lang="de-DE" sz="1600" b="0" dirty="0">
                <a:latin typeface="+mn-lt"/>
              </a:rPr>
              <a:t> due </a:t>
            </a:r>
            <a:r>
              <a:rPr lang="de-DE" sz="1600" b="0" dirty="0" err="1">
                <a:latin typeface="+mn-lt"/>
              </a:rPr>
              <a:t>to</a:t>
            </a:r>
            <a:r>
              <a:rPr lang="de-DE" sz="1600" b="0" dirty="0">
                <a:latin typeface="+mn-lt"/>
              </a:rPr>
              <a:t> </a:t>
            </a:r>
            <a:r>
              <a:rPr lang="de-DE" sz="1600" b="0" dirty="0" err="1">
                <a:latin typeface="+mn-lt"/>
              </a:rPr>
              <a:t>chip</a:t>
            </a:r>
            <a:r>
              <a:rPr lang="de-DE" sz="1600" b="0" dirty="0">
                <a:latin typeface="+mn-lt"/>
              </a:rPr>
              <a:t> design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de-DE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+mn-lt"/>
            </a:endParaRP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7626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6063"/>
    </mc:Choice>
    <mc:Fallback>
      <p:transition spd="slow" advTm="136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5" grpId="0"/>
      <p:bldP spid="26" grpId="0" animBg="1"/>
      <p:bldP spid="28" grpId="0" animBg="1"/>
      <p:bldP spid="34" grpId="0"/>
      <p:bldP spid="38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Metadata Extraction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23" name="Textfeld 22">
            <a:extLst>
              <a:ext uri="{FF2B5EF4-FFF2-40B4-BE49-F238E27FC236}">
                <a16:creationId xmlns:a16="http://schemas.microsoft.com/office/drawing/2014/main" id="{E5A72999-C816-7C4E-A889-7435939113D8}"/>
              </a:ext>
            </a:extLst>
          </p:cNvPr>
          <p:cNvSpPr txBox="1"/>
          <p:nvPr/>
        </p:nvSpPr>
        <p:spPr>
          <a:xfrm>
            <a:off x="240859" y="762985"/>
            <a:ext cx="10776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eaLnBrk="1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3" pitchFamily="18" charset="2"/>
              <a:buChar char="u"/>
            </a:pP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Program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flow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of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Switch </a:t>
            </a:r>
            <a:r>
              <a:rPr lang="de-DE" sz="2000" b="0" dirty="0" err="1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Application</a:t>
            </a:r>
            <a:endParaRPr lang="de-DE" sz="2000" b="0" dirty="0">
              <a:solidFill>
                <a:srgbClr val="4D4D4D"/>
              </a:solidFill>
              <a:latin typeface="Segoe UI" pitchFamily="34" charset="0"/>
              <a:cs typeface="Segoe UI" pitchFamily="34" charset="0"/>
            </a:endParaRPr>
          </a:p>
        </p:txBody>
      </p:sp>
      <p:sp>
        <p:nvSpPr>
          <p:cNvPr id="25" name="Abgerundetes Rechteck 24">
            <a:extLst>
              <a:ext uri="{FF2B5EF4-FFF2-40B4-BE49-F238E27FC236}">
                <a16:creationId xmlns:a16="http://schemas.microsoft.com/office/drawing/2014/main" id="{DEA9FB73-D6B4-BA4A-80AB-6E99A4EE95FA}"/>
              </a:ext>
            </a:extLst>
          </p:cNvPr>
          <p:cNvSpPr/>
          <p:nvPr/>
        </p:nvSpPr>
        <p:spPr bwMode="auto">
          <a:xfrm>
            <a:off x="6979901" y="5168312"/>
            <a:ext cx="1822556" cy="646112"/>
          </a:xfrm>
          <a:prstGeom prst="roundRect">
            <a:avLst/>
          </a:prstGeom>
          <a:solidFill>
            <a:srgbClr val="F4B18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>
                <a:solidFill>
                  <a:srgbClr val="843C0C"/>
                </a:solidFill>
              </a:rPr>
              <a:t>Export </a:t>
            </a:r>
            <a:r>
              <a:rPr lang="de-DE" dirty="0" err="1" smtClean="0">
                <a:solidFill>
                  <a:srgbClr val="843C0C"/>
                </a:solidFill>
              </a:rPr>
              <a:t>register</a:t>
            </a:r>
            <a:r>
              <a:rPr lang="de-DE" dirty="0" err="1">
                <a:solidFill>
                  <a:srgbClr val="843C0C"/>
                </a:solidFill>
              </a:rPr>
              <a:t>s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26" name="Abgerundetes Rechteck 25">
            <a:extLst>
              <a:ext uri="{FF2B5EF4-FFF2-40B4-BE49-F238E27FC236}">
                <a16:creationId xmlns:a16="http://schemas.microsoft.com/office/drawing/2014/main" id="{92FA1ED3-DA24-4F48-8BAF-C3EB2E7E238D}"/>
              </a:ext>
            </a:extLst>
          </p:cNvPr>
          <p:cNvSpPr/>
          <p:nvPr/>
        </p:nvSpPr>
        <p:spPr bwMode="auto">
          <a:xfrm>
            <a:off x="9047039" y="5161788"/>
            <a:ext cx="1564855" cy="646112"/>
          </a:xfrm>
          <a:prstGeom prst="roundRect">
            <a:avLst/>
          </a:prstGeom>
          <a:solidFill>
            <a:srgbClr val="F4B183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dirty="0" smtClean="0">
                <a:solidFill>
                  <a:srgbClr val="843C0C"/>
                </a:solidFill>
              </a:rPr>
              <a:t>Initialize </a:t>
            </a:r>
            <a:r>
              <a:rPr lang="de-DE" dirty="0" err="1" smtClean="0">
                <a:solidFill>
                  <a:srgbClr val="843C0C"/>
                </a:solidFill>
              </a:rPr>
              <a:t>registers</a:t>
            </a:r>
            <a:endParaRPr lang="de-DE" dirty="0">
              <a:solidFill>
                <a:srgbClr val="843C0C"/>
              </a:solidFill>
            </a:endParaRPr>
          </a:p>
        </p:txBody>
      </p:sp>
      <p:sp>
        <p:nvSpPr>
          <p:cNvPr id="27" name="Oval 71">
            <a:extLst>
              <a:ext uri="{FF2B5EF4-FFF2-40B4-BE49-F238E27FC236}">
                <a16:creationId xmlns:a16="http://schemas.microsoft.com/office/drawing/2014/main" id="{64A81329-6BF2-AB4A-A1B8-CE32B6FF5415}"/>
              </a:ext>
            </a:extLst>
          </p:cNvPr>
          <p:cNvSpPr/>
          <p:nvPr/>
        </p:nvSpPr>
        <p:spPr bwMode="auto">
          <a:xfrm>
            <a:off x="10836227" y="5085184"/>
            <a:ext cx="1236437" cy="729240"/>
          </a:xfrm>
          <a:prstGeom prst="ellipse">
            <a:avLst/>
          </a:prstGeom>
          <a:solidFill>
            <a:srgbClr val="BF78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hangingPunct="1"/>
            <a:r>
              <a:rPr lang="de-DE" b="0" dirty="0">
                <a:solidFill>
                  <a:schemeClr val="lt1"/>
                </a:solidFill>
              </a:rPr>
              <a:t>Send Packet</a:t>
            </a:r>
          </a:p>
        </p:txBody>
      </p: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2A4088DA-604F-8945-92AB-7BD132CE2B3B}"/>
              </a:ext>
            </a:extLst>
          </p:cNvPr>
          <p:cNvCxnSpPr/>
          <p:nvPr/>
        </p:nvCxnSpPr>
        <p:spPr bwMode="auto">
          <a:xfrm>
            <a:off x="10611894" y="5491368"/>
            <a:ext cx="224332" cy="0"/>
          </a:xfrm>
          <a:prstGeom prst="straightConnector1">
            <a:avLst/>
          </a:prstGeom>
          <a:ln w="1905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Gerade Verbindung mit Pfeil 28">
            <a:extLst>
              <a:ext uri="{FF2B5EF4-FFF2-40B4-BE49-F238E27FC236}">
                <a16:creationId xmlns:a16="http://schemas.microsoft.com/office/drawing/2014/main" id="{A94A3B16-A22D-7D4A-B4AB-21834D82133A}"/>
              </a:ext>
            </a:extLst>
          </p:cNvPr>
          <p:cNvCxnSpPr/>
          <p:nvPr/>
        </p:nvCxnSpPr>
        <p:spPr bwMode="auto">
          <a:xfrm>
            <a:off x="8822707" y="5491368"/>
            <a:ext cx="224332" cy="0"/>
          </a:xfrm>
          <a:prstGeom prst="straightConnector1">
            <a:avLst/>
          </a:prstGeom>
          <a:ln w="19050">
            <a:headEnd type="none" w="sm" len="sm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 Box 34">
            <a:extLst>
              <a:ext uri="{FF2B5EF4-FFF2-40B4-BE49-F238E27FC236}">
                <a16:creationId xmlns:a16="http://schemas.microsoft.com/office/drawing/2014/main" id="{D41897DC-F6AA-2B42-AF3B-52081C8A25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736045" y="6409070"/>
            <a:ext cx="276038" cy="276999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wrap="none">
            <a:spAutoFit/>
          </a:bodyPr>
          <a:lstStyle/>
          <a:p>
            <a:pPr algn="r"/>
            <a:r>
              <a:rPr lang="de-DE" sz="1200" b="0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31" name="Textfeld 30">
            <a:extLst>
              <a:ext uri="{FF2B5EF4-FFF2-40B4-BE49-F238E27FC236}">
                <a16:creationId xmlns:a16="http://schemas.microsoft.com/office/drawing/2014/main" id="{E5A72999-C816-7C4E-A889-7435939113D8}"/>
              </a:ext>
            </a:extLst>
          </p:cNvPr>
          <p:cNvSpPr txBox="1"/>
          <p:nvPr/>
        </p:nvSpPr>
        <p:spPr>
          <a:xfrm>
            <a:off x="263352" y="4500328"/>
            <a:ext cx="107769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eaLnBrk="1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3" pitchFamily="18" charset="2"/>
              <a:buChar char="u"/>
            </a:pP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Extraction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of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expired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flows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is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handled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</a:t>
            </a:r>
            <a:r>
              <a:rPr lang="de-DE" sz="2000" b="0" dirty="0" err="1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by</a:t>
            </a:r>
            <a:r>
              <a:rPr lang="de-DE" sz="2000" b="0" dirty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 Controller </a:t>
            </a:r>
            <a:r>
              <a:rPr lang="de-DE" sz="2000" b="0" dirty="0" err="1" smtClean="0">
                <a:solidFill>
                  <a:srgbClr val="4D4D4D"/>
                </a:solidFill>
                <a:latin typeface="Segoe UI" pitchFamily="34" charset="0"/>
                <a:cs typeface="Segoe UI" pitchFamily="34" charset="0"/>
              </a:rPr>
              <a:t>Application</a:t>
            </a:r>
            <a:endParaRPr lang="de-DE" sz="2000" b="0" dirty="0">
              <a:solidFill>
                <a:srgbClr val="4D4D4D"/>
              </a:solidFill>
              <a:latin typeface="Segoe UI" pitchFamily="34" charset="0"/>
              <a:cs typeface="Segoe UI" pitchFamily="34" charset="0"/>
            </a:endParaRPr>
          </a:p>
        </p:txBody>
      </p:sp>
      <p:pic>
        <p:nvPicPr>
          <p:cNvPr id="66" name="Grafik 6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352" y="1309594"/>
            <a:ext cx="11792026" cy="2653772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296645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5166"/>
    </mc:Choice>
    <mc:Fallback>
      <p:transition spd="slow" advTm="1651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5" grpId="0" animBg="1"/>
      <p:bldP spid="26" grpId="0" animBg="1"/>
      <p:bldP spid="27" grpId="0" animBg="1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Metadata</a:t>
            </a:r>
            <a:r>
              <a:rPr lang="de-DE" dirty="0"/>
              <a:t> </a:t>
            </a:r>
            <a:r>
              <a:rPr lang="de-DE" dirty="0" smtClean="0"/>
              <a:t>Features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>
          <a:xfrm>
            <a:off x="263352" y="764704"/>
            <a:ext cx="11665296" cy="1224136"/>
          </a:xfrm>
        </p:spPr>
        <p:txBody>
          <a:bodyPr/>
          <a:lstStyle/>
          <a:p>
            <a:r>
              <a:rPr lang="de-DE" dirty="0"/>
              <a:t>Overall, </a:t>
            </a:r>
            <a:r>
              <a:rPr lang="de-DE" b="1" dirty="0"/>
              <a:t>27 individual </a:t>
            </a:r>
            <a:r>
              <a:rPr lang="de-DE" b="1" dirty="0" err="1"/>
              <a:t>flow-based</a:t>
            </a:r>
            <a:r>
              <a:rPr lang="de-DE" b="1" dirty="0"/>
              <a:t>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 smtClean="0"/>
              <a:t>extractable</a:t>
            </a:r>
            <a:endParaRPr lang="de-DE" dirty="0" smtClean="0"/>
          </a:p>
          <a:p>
            <a:r>
              <a:rPr lang="de-DE" dirty="0" smtClean="0"/>
              <a:t>As </a:t>
            </a:r>
            <a:r>
              <a:rPr lang="de-DE" dirty="0" err="1"/>
              <a:t>hardware</a:t>
            </a:r>
            <a:r>
              <a:rPr lang="de-DE" dirty="0"/>
              <a:t> </a:t>
            </a:r>
            <a:r>
              <a:rPr lang="de-DE" dirty="0" err="1"/>
              <a:t>resources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limited, a </a:t>
            </a:r>
            <a:r>
              <a:rPr lang="de-DE" dirty="0" err="1"/>
              <a:t>subset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b="1" dirty="0"/>
              <a:t>15 </a:t>
            </a:r>
            <a:r>
              <a:rPr lang="de-DE" b="1" dirty="0" err="1" smtClean="0"/>
              <a:t>features</a:t>
            </a:r>
            <a:r>
              <a:rPr lang="de-DE" b="1" dirty="0" smtClean="0"/>
              <a:t> (*) </a:t>
            </a:r>
            <a:r>
              <a:rPr lang="de-DE" b="1" dirty="0" err="1"/>
              <a:t>for</a:t>
            </a:r>
            <a:r>
              <a:rPr lang="de-DE" b="1" dirty="0"/>
              <a:t> </a:t>
            </a:r>
            <a:r>
              <a:rPr lang="de-DE" b="1" dirty="0" smtClean="0"/>
              <a:t>2^16 </a:t>
            </a:r>
            <a:r>
              <a:rPr lang="de-DE" b="1" dirty="0" err="1"/>
              <a:t>concurrent</a:t>
            </a:r>
            <a:r>
              <a:rPr lang="de-DE" b="1" dirty="0"/>
              <a:t> </a:t>
            </a:r>
            <a:r>
              <a:rPr lang="de-DE" b="1" dirty="0" err="1"/>
              <a:t>flows</a:t>
            </a:r>
            <a:r>
              <a:rPr lang="de-DE" dirty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chosen</a:t>
            </a:r>
            <a:endParaRPr lang="de-DE" dirty="0"/>
          </a:p>
          <a:p>
            <a:endParaRPr lang="en-US" dirty="0"/>
          </a:p>
        </p:txBody>
      </p:sp>
      <p:pic>
        <p:nvPicPr>
          <p:cNvPr id="17" name="Grafik 16" descr="Bildschirmausschnitt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28" y="2048466"/>
            <a:ext cx="11737851" cy="2227419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106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71"/>
    </mc:Choice>
    <mc:Fallback>
      <p:transition spd="slow" advTm="312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Attack</a:t>
            </a:r>
            <a:r>
              <a:rPr lang="de-DE" dirty="0"/>
              <a:t> Scenarios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16E1487-3696-4DFF-AE4A-DA8B688B28E1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For the later evaluation, the </a:t>
            </a:r>
            <a:r>
              <a:rPr lang="en-US" b="1" dirty="0" smtClean="0"/>
              <a:t>CICIDS2017 evaluation dataset </a:t>
            </a:r>
            <a:r>
              <a:rPr lang="en-US" dirty="0" smtClean="0"/>
              <a:t>is used</a:t>
            </a:r>
            <a:br>
              <a:rPr lang="en-US" dirty="0" smtClean="0"/>
            </a:br>
            <a:r>
              <a:rPr lang="en-US" dirty="0" smtClean="0"/>
              <a:t>(Canadian Institute for Cybersecurity / University of New Brunswick)</a:t>
            </a:r>
          </a:p>
          <a:p>
            <a:endParaRPr lang="en-US" dirty="0" smtClean="0"/>
          </a:p>
          <a:p>
            <a:r>
              <a:rPr lang="en-US" dirty="0" smtClean="0"/>
              <a:t>5 weekday files, each ~10 GB, ~11M packets, ~500K flows</a:t>
            </a:r>
            <a:br>
              <a:rPr lang="en-US" dirty="0" smtClean="0"/>
            </a:br>
            <a:r>
              <a:rPr lang="en-US" dirty="0" smtClean="0"/>
              <a:t>PCAP + flow-based labels</a:t>
            </a:r>
          </a:p>
          <a:p>
            <a:endParaRPr lang="en-US" dirty="0" smtClean="0"/>
          </a:p>
          <a:p>
            <a:r>
              <a:rPr lang="en-US" dirty="0" smtClean="0"/>
              <a:t>Focused on Tuesday trace:</a:t>
            </a:r>
          </a:p>
          <a:p>
            <a:pPr lvl="1"/>
            <a:r>
              <a:rPr lang="en-US" dirty="0" smtClean="0"/>
              <a:t>Port Scans</a:t>
            </a:r>
          </a:p>
          <a:p>
            <a:pPr lvl="1"/>
            <a:r>
              <a:rPr lang="en-US" dirty="0" smtClean="0"/>
              <a:t>Brute Force attacks (FTP + SSH)</a:t>
            </a:r>
          </a:p>
          <a:p>
            <a:pPr lvl="1"/>
            <a:r>
              <a:rPr lang="en-US" dirty="0" err="1" smtClean="0"/>
              <a:t>DoS</a:t>
            </a:r>
            <a:r>
              <a:rPr lang="en-US" dirty="0" smtClean="0"/>
              <a:t> attacks (e.g. </a:t>
            </a:r>
            <a:r>
              <a:rPr lang="en-US" i="1" dirty="0" err="1" smtClean="0"/>
              <a:t>slowhttptest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DDoS</a:t>
            </a:r>
            <a:r>
              <a:rPr lang="en-US" dirty="0" smtClean="0"/>
              <a:t> attacks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967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727"/>
    </mc:Choice>
    <mc:Fallback>
      <p:transition spd="slow" advTm="407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5|2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2.3|0.9|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3|13.6|37.6|32.8|12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6.6"/>
</p:tagLst>
</file>

<file path=ppt/theme/theme1.xml><?xml version="1.0" encoding="utf-8"?>
<a:theme xmlns:a="http://schemas.openxmlformats.org/drawingml/2006/main" name="i3_powerpoint_2017">
  <a:themeElements>
    <a:clrScheme name="Benutzerdefiniert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1F5394"/>
      </a:accent5>
      <a:accent6>
        <a:srgbClr val="70AD47"/>
      </a:accent6>
      <a:hlink>
        <a:srgbClr val="0563C1"/>
      </a:hlink>
      <a:folHlink>
        <a:srgbClr val="954F72"/>
      </a:folHlink>
    </a:clrScheme>
    <a:fontScheme name="Vorlag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Rounded MT Bold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 Rounded MT Bold" pitchFamily="34" charset="0"/>
          </a:defRPr>
        </a:defPPr>
      </a:lstStyle>
    </a:lnDef>
  </a:objectDefaults>
  <a:extraClrSchemeLst>
    <a:extraClrScheme>
      <a:clrScheme name="Vorlag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ag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Vorlag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ag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ag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ag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Vorlag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Template-20170425" id="{2BA1FBC9-8866-485D-B6C5-88C03867F7A5}" vid="{4F5841B1-4720-44B7-9A87-65925CBD85A3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i3_20170426</Template>
  <TotalTime>0</TotalTime>
  <Words>666</Words>
  <Application>Microsoft Office PowerPoint</Application>
  <PresentationFormat>Breitbild</PresentationFormat>
  <Paragraphs>236</Paragraphs>
  <Slides>18</Slides>
  <Notes>0</Notes>
  <HiddenSlides>0</HiddenSlides>
  <MMClips>15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5" baseType="lpstr">
      <vt:lpstr>Wingdings</vt:lpstr>
      <vt:lpstr>Segoe UI</vt:lpstr>
      <vt:lpstr>Wingdings 3</vt:lpstr>
      <vt:lpstr>Arial</vt:lpstr>
      <vt:lpstr>Times New Roman</vt:lpstr>
      <vt:lpstr>Arial Rounded MT Bold</vt:lpstr>
      <vt:lpstr>i3_powerpoint_2017</vt:lpstr>
      <vt:lpstr>High Performance Network Metadata Extraction Using P4 for ML-based Intrusion Detection Systems</vt:lpstr>
      <vt:lpstr>Motivation</vt:lpstr>
      <vt:lpstr>Motivation</vt:lpstr>
      <vt:lpstr>Why P4?</vt:lpstr>
      <vt:lpstr>Research Questions</vt:lpstr>
      <vt:lpstr>System Design</vt:lpstr>
      <vt:lpstr>Metadata Extraction</vt:lpstr>
      <vt:lpstr>Metadata Features</vt:lpstr>
      <vt:lpstr>Attack Scenarios</vt:lpstr>
      <vt:lpstr>Evaluation - Overview</vt:lpstr>
      <vt:lpstr>Evaluation - Overview</vt:lpstr>
      <vt:lpstr>Compression of the P4 Switch Application</vt:lpstr>
      <vt:lpstr>Evaluation - Overview</vt:lpstr>
      <vt:lpstr>Attack Detection Rate</vt:lpstr>
      <vt:lpstr>Comparison and Conclusion</vt:lpstr>
      <vt:lpstr>Thank you for your Attention</vt:lpstr>
      <vt:lpstr>Throughput</vt:lpstr>
      <vt:lpstr>Receiver 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sge</dc:creator>
  <cp:lastModifiedBy>Windows-Benutzer</cp:lastModifiedBy>
  <cp:revision>346</cp:revision>
  <dcterms:created xsi:type="dcterms:W3CDTF">2017-04-26T09:26:31Z</dcterms:created>
  <dcterms:modified xsi:type="dcterms:W3CDTF">2021-05-31T13:05:00Z</dcterms:modified>
</cp:coreProperties>
</file>